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84" r:id="rId12"/>
    <p:sldId id="290" r:id="rId13"/>
    <p:sldId id="287" r:id="rId14"/>
    <p:sldId id="286" r:id="rId15"/>
    <p:sldId id="288" r:id="rId16"/>
    <p:sldId id="289" r:id="rId17"/>
    <p:sldId id="280" r:id="rId18"/>
    <p:sldId id="291" r:id="rId19"/>
    <p:sldId id="266" r:id="rId20"/>
    <p:sldId id="279" r:id="rId21"/>
    <p:sldId id="267" r:id="rId22"/>
    <p:sldId id="282" r:id="rId23"/>
    <p:sldId id="268" r:id="rId24"/>
    <p:sldId id="283" r:id="rId25"/>
    <p:sldId id="269" r:id="rId26"/>
    <p:sldId id="270" r:id="rId27"/>
    <p:sldId id="292" r:id="rId28"/>
    <p:sldId id="271" r:id="rId29"/>
    <p:sldId id="293" r:id="rId30"/>
    <p:sldId id="272" r:id="rId31"/>
    <p:sldId id="294" r:id="rId32"/>
    <p:sldId id="273" r:id="rId33"/>
    <p:sldId id="278"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31" r:id="rId61"/>
    <p:sldId id="330" r:id="rId62"/>
    <p:sldId id="321" r:id="rId63"/>
    <p:sldId id="322" r:id="rId64"/>
    <p:sldId id="323" r:id="rId65"/>
    <p:sldId id="324" r:id="rId66"/>
    <p:sldId id="325" r:id="rId67"/>
    <p:sldId id="329" r:id="rId68"/>
    <p:sldId id="332" r:id="rId69"/>
    <p:sldId id="326" r:id="rId70"/>
    <p:sldId id="328" r:id="rId71"/>
    <p:sldId id="333" r:id="rId72"/>
    <p:sldId id="334" r:id="rId73"/>
    <p:sldId id="327" r:id="rId74"/>
  </p:sldIdLst>
  <p:sldSz cx="12192000" cy="6858000"/>
  <p:notesSz cx="6858000" cy="9144000"/>
  <p:embeddedFontLst>
    <p:embeddedFont>
      <p:font typeface="Montserrat" panose="02000505000000020004" pitchFamily="2"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Trebuchet MS" panose="020B060302020202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D5E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7C939-328D-45B8-B081-443FAD4E15DF}">
  <a:tblStyle styleId="{9D77C939-328D-45B8-B081-443FAD4E15DF}"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18" autoAdjust="0"/>
  </p:normalViewPr>
  <p:slideViewPr>
    <p:cSldViewPr snapToGrid="0">
      <p:cViewPr>
        <p:scale>
          <a:sx n="120" d="100"/>
          <a:sy n="120" d="100"/>
        </p:scale>
        <p:origin x="44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A9CA3-F493-49F3-9925-5ED90B01B27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3CC36FE-B028-4419-A4D4-44E0B23ED78F}">
      <dgm:prSet phldrT="[Text]"/>
      <dgm:spPr/>
      <dgm:t>
        <a:bodyPr/>
        <a:lstStyle/>
        <a:p>
          <a:r>
            <a:rPr lang="en-US" smtClean="0"/>
            <a:t>Artificial </a:t>
          </a:r>
          <a:r>
            <a:rPr lang="en-US" smtClean="0">
              <a:latin typeface="Trebuchet MS" panose="020B0603020202020204" pitchFamily="34" charset="0"/>
            </a:rPr>
            <a:t>Intelligence</a:t>
          </a:r>
          <a:endParaRPr lang="en-US">
            <a:latin typeface="Trebuchet MS" panose="020B0603020202020204" pitchFamily="34" charset="0"/>
          </a:endParaRPr>
        </a:p>
      </dgm:t>
    </dgm:pt>
    <dgm:pt modelId="{DC7FF74F-7B67-4313-B9C1-EB125E212E41}" type="parTrans" cxnId="{B6D19547-12D1-4FA7-BC92-93B8B332AFB9}">
      <dgm:prSet/>
      <dgm:spPr/>
      <dgm:t>
        <a:bodyPr/>
        <a:lstStyle/>
        <a:p>
          <a:endParaRPr lang="en-US"/>
        </a:p>
      </dgm:t>
    </dgm:pt>
    <dgm:pt modelId="{88E10B3B-D82D-45A2-8A4F-D17FBD22D910}" type="sibTrans" cxnId="{B6D19547-12D1-4FA7-BC92-93B8B332AFB9}">
      <dgm:prSet/>
      <dgm:spPr/>
      <dgm:t>
        <a:bodyPr/>
        <a:lstStyle/>
        <a:p>
          <a:endParaRPr lang="en-US"/>
        </a:p>
      </dgm:t>
    </dgm:pt>
    <dgm:pt modelId="{5D8F5AB7-B1AA-4EAE-8606-4966ADEBCD17}">
      <dgm:prSet phldrT="[Text]"/>
      <dgm:spPr/>
      <dgm:t>
        <a:bodyPr/>
        <a:lstStyle/>
        <a:p>
          <a:r>
            <a:rPr lang="en-US" smtClean="0"/>
            <a:t>Machine Learning</a:t>
          </a:r>
          <a:endParaRPr lang="en-US"/>
        </a:p>
      </dgm:t>
    </dgm:pt>
    <dgm:pt modelId="{3E921321-094F-456C-9842-7E0EEF2571F6}" type="parTrans" cxnId="{75D2C128-D8F1-4A08-89E5-0D9ECB736225}">
      <dgm:prSet/>
      <dgm:spPr/>
      <dgm:t>
        <a:bodyPr/>
        <a:lstStyle/>
        <a:p>
          <a:endParaRPr lang="en-US"/>
        </a:p>
      </dgm:t>
    </dgm:pt>
    <dgm:pt modelId="{68207F85-078F-4290-9EC8-4BEDD1B4B8DB}" type="sibTrans" cxnId="{75D2C128-D8F1-4A08-89E5-0D9ECB736225}">
      <dgm:prSet/>
      <dgm:spPr/>
      <dgm:t>
        <a:bodyPr/>
        <a:lstStyle/>
        <a:p>
          <a:endParaRPr lang="en-US"/>
        </a:p>
      </dgm:t>
    </dgm:pt>
    <dgm:pt modelId="{3106DE6A-E784-40ED-B578-C1106D6FA736}">
      <dgm:prSet phldrT="[Text]"/>
      <dgm:spPr/>
      <dgm:t>
        <a:bodyPr/>
        <a:lstStyle/>
        <a:p>
          <a:r>
            <a:rPr lang="en-US" smtClean="0"/>
            <a:t>Deep </a:t>
          </a:r>
          <a:br>
            <a:rPr lang="en-US" smtClean="0"/>
          </a:br>
          <a:r>
            <a:rPr lang="en-US" smtClean="0"/>
            <a:t>Learning</a:t>
          </a:r>
          <a:endParaRPr lang="en-US"/>
        </a:p>
      </dgm:t>
    </dgm:pt>
    <dgm:pt modelId="{9F064619-AF56-4D88-9FE6-F857C19D44CF}" type="parTrans" cxnId="{5955E8DA-BA4C-458A-A738-137DE9E1DF66}">
      <dgm:prSet/>
      <dgm:spPr/>
      <dgm:t>
        <a:bodyPr/>
        <a:lstStyle/>
        <a:p>
          <a:endParaRPr lang="en-US"/>
        </a:p>
      </dgm:t>
    </dgm:pt>
    <dgm:pt modelId="{77E97EFD-062D-462F-9343-9D6FD27D1F5D}" type="sibTrans" cxnId="{5955E8DA-BA4C-458A-A738-137DE9E1DF66}">
      <dgm:prSet/>
      <dgm:spPr/>
      <dgm:t>
        <a:bodyPr/>
        <a:lstStyle/>
        <a:p>
          <a:endParaRPr lang="en-US"/>
        </a:p>
      </dgm:t>
    </dgm:pt>
    <dgm:pt modelId="{4BA5D915-557C-4CEE-ACE4-24671AC7850A}" type="pres">
      <dgm:prSet presAssocID="{DF0A9CA3-F493-49F3-9925-5ED90B01B27F}" presName="Name0" presStyleCnt="0">
        <dgm:presLayoutVars>
          <dgm:chMax val="7"/>
          <dgm:resizeHandles val="exact"/>
        </dgm:presLayoutVars>
      </dgm:prSet>
      <dgm:spPr/>
    </dgm:pt>
    <dgm:pt modelId="{30CD32A7-F0C5-4B65-8214-6027C2E13690}" type="pres">
      <dgm:prSet presAssocID="{DF0A9CA3-F493-49F3-9925-5ED90B01B27F}" presName="comp1" presStyleCnt="0"/>
      <dgm:spPr/>
    </dgm:pt>
    <dgm:pt modelId="{DDD3F2DF-0F4F-4B6B-9711-B57FDE2F5425}" type="pres">
      <dgm:prSet presAssocID="{DF0A9CA3-F493-49F3-9925-5ED90B01B27F}" presName="circle1" presStyleLbl="node1" presStyleIdx="0" presStyleCnt="3"/>
      <dgm:spPr/>
    </dgm:pt>
    <dgm:pt modelId="{B1C79293-6A7E-48E9-A356-56D40FDC17E5}" type="pres">
      <dgm:prSet presAssocID="{DF0A9CA3-F493-49F3-9925-5ED90B01B27F}" presName="c1text" presStyleLbl="node1" presStyleIdx="0" presStyleCnt="3">
        <dgm:presLayoutVars>
          <dgm:bulletEnabled val="1"/>
        </dgm:presLayoutVars>
      </dgm:prSet>
      <dgm:spPr/>
    </dgm:pt>
    <dgm:pt modelId="{A93A3F8C-8647-4CB9-87B5-B344DDDCC0A3}" type="pres">
      <dgm:prSet presAssocID="{DF0A9CA3-F493-49F3-9925-5ED90B01B27F}" presName="comp2" presStyleCnt="0"/>
      <dgm:spPr/>
    </dgm:pt>
    <dgm:pt modelId="{A7CCF85D-71A1-4C38-9629-66355414B8B7}" type="pres">
      <dgm:prSet presAssocID="{DF0A9CA3-F493-49F3-9925-5ED90B01B27F}" presName="circle2" presStyleLbl="node1" presStyleIdx="1" presStyleCnt="3"/>
      <dgm:spPr/>
      <dgm:t>
        <a:bodyPr/>
        <a:lstStyle/>
        <a:p>
          <a:endParaRPr lang="en-US"/>
        </a:p>
      </dgm:t>
    </dgm:pt>
    <dgm:pt modelId="{073B404F-316E-4F08-9042-14FD21A88C0F}" type="pres">
      <dgm:prSet presAssocID="{DF0A9CA3-F493-49F3-9925-5ED90B01B27F}" presName="c2text" presStyleLbl="node1" presStyleIdx="1" presStyleCnt="3">
        <dgm:presLayoutVars>
          <dgm:bulletEnabled val="1"/>
        </dgm:presLayoutVars>
      </dgm:prSet>
      <dgm:spPr/>
      <dgm:t>
        <a:bodyPr/>
        <a:lstStyle/>
        <a:p>
          <a:endParaRPr lang="en-US"/>
        </a:p>
      </dgm:t>
    </dgm:pt>
    <dgm:pt modelId="{D2468F82-CD1A-4817-B0FC-16EBF7C13F27}" type="pres">
      <dgm:prSet presAssocID="{DF0A9CA3-F493-49F3-9925-5ED90B01B27F}" presName="comp3" presStyleCnt="0"/>
      <dgm:spPr/>
    </dgm:pt>
    <dgm:pt modelId="{E3D50BBC-65F1-4E16-B6E1-501FD5998B04}" type="pres">
      <dgm:prSet presAssocID="{DF0A9CA3-F493-49F3-9925-5ED90B01B27F}" presName="circle3" presStyleLbl="node1" presStyleIdx="2" presStyleCnt="3"/>
      <dgm:spPr/>
    </dgm:pt>
    <dgm:pt modelId="{0EBB14E7-0A44-4F8C-9EEE-640A6ACAE40D}" type="pres">
      <dgm:prSet presAssocID="{DF0A9CA3-F493-49F3-9925-5ED90B01B27F}" presName="c3text" presStyleLbl="node1" presStyleIdx="2" presStyleCnt="3">
        <dgm:presLayoutVars>
          <dgm:bulletEnabled val="1"/>
        </dgm:presLayoutVars>
      </dgm:prSet>
      <dgm:spPr/>
    </dgm:pt>
  </dgm:ptLst>
  <dgm:cxnLst>
    <dgm:cxn modelId="{A736F798-5A10-4102-9690-99F6BB374041}" type="presOf" srcId="{5D8F5AB7-B1AA-4EAE-8606-4966ADEBCD17}" destId="{073B404F-316E-4F08-9042-14FD21A88C0F}" srcOrd="1" destOrd="0" presId="urn:microsoft.com/office/officeart/2005/8/layout/venn2"/>
    <dgm:cxn modelId="{B6D19547-12D1-4FA7-BC92-93B8B332AFB9}" srcId="{DF0A9CA3-F493-49F3-9925-5ED90B01B27F}" destId="{83CC36FE-B028-4419-A4D4-44E0B23ED78F}" srcOrd="0" destOrd="0" parTransId="{DC7FF74F-7B67-4313-B9C1-EB125E212E41}" sibTransId="{88E10B3B-D82D-45A2-8A4F-D17FBD22D910}"/>
    <dgm:cxn modelId="{15C025E1-DACE-464F-9EA7-BF01C91D1EDE}" type="presOf" srcId="{83CC36FE-B028-4419-A4D4-44E0B23ED78F}" destId="{B1C79293-6A7E-48E9-A356-56D40FDC17E5}" srcOrd="1" destOrd="0" presId="urn:microsoft.com/office/officeart/2005/8/layout/venn2"/>
    <dgm:cxn modelId="{5955E8DA-BA4C-458A-A738-137DE9E1DF66}" srcId="{DF0A9CA3-F493-49F3-9925-5ED90B01B27F}" destId="{3106DE6A-E784-40ED-B578-C1106D6FA736}" srcOrd="2" destOrd="0" parTransId="{9F064619-AF56-4D88-9FE6-F857C19D44CF}" sibTransId="{77E97EFD-062D-462F-9343-9D6FD27D1F5D}"/>
    <dgm:cxn modelId="{707EB5B5-C57D-4E6F-BFBB-E1172D41D766}" type="presOf" srcId="{DF0A9CA3-F493-49F3-9925-5ED90B01B27F}" destId="{4BA5D915-557C-4CEE-ACE4-24671AC7850A}" srcOrd="0" destOrd="0" presId="urn:microsoft.com/office/officeart/2005/8/layout/venn2"/>
    <dgm:cxn modelId="{75D2C128-D8F1-4A08-89E5-0D9ECB736225}" srcId="{DF0A9CA3-F493-49F3-9925-5ED90B01B27F}" destId="{5D8F5AB7-B1AA-4EAE-8606-4966ADEBCD17}" srcOrd="1" destOrd="0" parTransId="{3E921321-094F-456C-9842-7E0EEF2571F6}" sibTransId="{68207F85-078F-4290-9EC8-4BEDD1B4B8DB}"/>
    <dgm:cxn modelId="{3226E157-121F-48E9-BD62-B5E1E8FB3FDD}" type="presOf" srcId="{5D8F5AB7-B1AA-4EAE-8606-4966ADEBCD17}" destId="{A7CCF85D-71A1-4C38-9629-66355414B8B7}" srcOrd="0" destOrd="0" presId="urn:microsoft.com/office/officeart/2005/8/layout/venn2"/>
    <dgm:cxn modelId="{45F0AFC4-17E6-4208-907C-6A0DD7986348}" type="presOf" srcId="{83CC36FE-B028-4419-A4D4-44E0B23ED78F}" destId="{DDD3F2DF-0F4F-4B6B-9711-B57FDE2F5425}" srcOrd="0" destOrd="0" presId="urn:microsoft.com/office/officeart/2005/8/layout/venn2"/>
    <dgm:cxn modelId="{CA23F319-DE11-44DC-A04B-54AAA42728FE}" type="presOf" srcId="{3106DE6A-E784-40ED-B578-C1106D6FA736}" destId="{0EBB14E7-0A44-4F8C-9EEE-640A6ACAE40D}" srcOrd="1" destOrd="0" presId="urn:microsoft.com/office/officeart/2005/8/layout/venn2"/>
    <dgm:cxn modelId="{055914EF-D616-40B6-A6C1-49F7ADFE39DB}" type="presOf" srcId="{3106DE6A-E784-40ED-B578-C1106D6FA736}" destId="{E3D50BBC-65F1-4E16-B6E1-501FD5998B04}" srcOrd="0" destOrd="0" presId="urn:microsoft.com/office/officeart/2005/8/layout/venn2"/>
    <dgm:cxn modelId="{8F57A1EB-EB81-4CE4-80C3-E7177E03EDCC}" type="presParOf" srcId="{4BA5D915-557C-4CEE-ACE4-24671AC7850A}" destId="{30CD32A7-F0C5-4B65-8214-6027C2E13690}" srcOrd="0" destOrd="0" presId="urn:microsoft.com/office/officeart/2005/8/layout/venn2"/>
    <dgm:cxn modelId="{388B2454-C02F-4F6A-A126-2E969FC71B77}" type="presParOf" srcId="{30CD32A7-F0C5-4B65-8214-6027C2E13690}" destId="{DDD3F2DF-0F4F-4B6B-9711-B57FDE2F5425}" srcOrd="0" destOrd="0" presId="urn:microsoft.com/office/officeart/2005/8/layout/venn2"/>
    <dgm:cxn modelId="{383E8C3B-9CF5-4B23-A189-3DC30F62D32D}" type="presParOf" srcId="{30CD32A7-F0C5-4B65-8214-6027C2E13690}" destId="{B1C79293-6A7E-48E9-A356-56D40FDC17E5}" srcOrd="1" destOrd="0" presId="urn:microsoft.com/office/officeart/2005/8/layout/venn2"/>
    <dgm:cxn modelId="{ADA0D49C-F8D5-4DC8-9289-C84EC974572A}" type="presParOf" srcId="{4BA5D915-557C-4CEE-ACE4-24671AC7850A}" destId="{A93A3F8C-8647-4CB9-87B5-B344DDDCC0A3}" srcOrd="1" destOrd="0" presId="urn:microsoft.com/office/officeart/2005/8/layout/venn2"/>
    <dgm:cxn modelId="{8684CCF6-D82D-47A8-B5F8-AE29C9B5681A}" type="presParOf" srcId="{A93A3F8C-8647-4CB9-87B5-B344DDDCC0A3}" destId="{A7CCF85D-71A1-4C38-9629-66355414B8B7}" srcOrd="0" destOrd="0" presId="urn:microsoft.com/office/officeart/2005/8/layout/venn2"/>
    <dgm:cxn modelId="{C190F08A-85A8-4093-AC9B-3BF173EBF389}" type="presParOf" srcId="{A93A3F8C-8647-4CB9-87B5-B344DDDCC0A3}" destId="{073B404F-316E-4F08-9042-14FD21A88C0F}" srcOrd="1" destOrd="0" presId="urn:microsoft.com/office/officeart/2005/8/layout/venn2"/>
    <dgm:cxn modelId="{1B57C96C-D5C3-48F9-9DD7-904B0D3C4BF0}" type="presParOf" srcId="{4BA5D915-557C-4CEE-ACE4-24671AC7850A}" destId="{D2468F82-CD1A-4817-B0FC-16EBF7C13F27}" srcOrd="2" destOrd="0" presId="urn:microsoft.com/office/officeart/2005/8/layout/venn2"/>
    <dgm:cxn modelId="{1C3F978C-F643-4DE7-AD03-1FBADAD4C5C1}" type="presParOf" srcId="{D2468F82-CD1A-4817-B0FC-16EBF7C13F27}" destId="{E3D50BBC-65F1-4E16-B6E1-501FD5998B04}" srcOrd="0" destOrd="0" presId="urn:microsoft.com/office/officeart/2005/8/layout/venn2"/>
    <dgm:cxn modelId="{A791A8D1-105B-4374-84C2-6CF7E71AF780}" type="presParOf" srcId="{D2468F82-CD1A-4817-B0FC-16EBF7C13F27}" destId="{0EBB14E7-0A44-4F8C-9EEE-640A6ACAE40D}"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A9CA3-F493-49F3-9925-5ED90B01B27F}"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83CC36FE-B028-4419-A4D4-44E0B23ED78F}">
      <dgm:prSet phldrT="[Text]"/>
      <dgm:spPr/>
      <dgm:t>
        <a:bodyPr/>
        <a:lstStyle/>
        <a:p>
          <a:r>
            <a:rPr lang="en-US" smtClean="0"/>
            <a:t>Artificial </a:t>
          </a:r>
          <a:r>
            <a:rPr lang="en-US" smtClean="0">
              <a:latin typeface="Trebuchet MS" panose="020B0603020202020204" pitchFamily="34" charset="0"/>
            </a:rPr>
            <a:t>Intelligence</a:t>
          </a:r>
          <a:endParaRPr lang="en-US">
            <a:latin typeface="Trebuchet MS" panose="020B0603020202020204" pitchFamily="34" charset="0"/>
          </a:endParaRPr>
        </a:p>
      </dgm:t>
    </dgm:pt>
    <dgm:pt modelId="{DC7FF74F-7B67-4313-B9C1-EB125E212E41}" type="parTrans" cxnId="{B6D19547-12D1-4FA7-BC92-93B8B332AFB9}">
      <dgm:prSet/>
      <dgm:spPr/>
      <dgm:t>
        <a:bodyPr/>
        <a:lstStyle/>
        <a:p>
          <a:endParaRPr lang="en-US"/>
        </a:p>
      </dgm:t>
    </dgm:pt>
    <dgm:pt modelId="{88E10B3B-D82D-45A2-8A4F-D17FBD22D910}" type="sibTrans" cxnId="{B6D19547-12D1-4FA7-BC92-93B8B332AFB9}">
      <dgm:prSet/>
      <dgm:spPr/>
      <dgm:t>
        <a:bodyPr/>
        <a:lstStyle/>
        <a:p>
          <a:endParaRPr lang="en-US"/>
        </a:p>
      </dgm:t>
    </dgm:pt>
    <dgm:pt modelId="{5D8F5AB7-B1AA-4EAE-8606-4966ADEBCD17}">
      <dgm:prSet phldrT="[Text]"/>
      <dgm:spPr/>
      <dgm:t>
        <a:bodyPr/>
        <a:lstStyle/>
        <a:p>
          <a:r>
            <a:rPr lang="en-US" smtClean="0"/>
            <a:t>Machine Learning</a:t>
          </a:r>
          <a:endParaRPr lang="en-US"/>
        </a:p>
      </dgm:t>
    </dgm:pt>
    <dgm:pt modelId="{3E921321-094F-456C-9842-7E0EEF2571F6}" type="parTrans" cxnId="{75D2C128-D8F1-4A08-89E5-0D9ECB736225}">
      <dgm:prSet/>
      <dgm:spPr/>
      <dgm:t>
        <a:bodyPr/>
        <a:lstStyle/>
        <a:p>
          <a:endParaRPr lang="en-US"/>
        </a:p>
      </dgm:t>
    </dgm:pt>
    <dgm:pt modelId="{68207F85-078F-4290-9EC8-4BEDD1B4B8DB}" type="sibTrans" cxnId="{75D2C128-D8F1-4A08-89E5-0D9ECB736225}">
      <dgm:prSet/>
      <dgm:spPr/>
      <dgm:t>
        <a:bodyPr/>
        <a:lstStyle/>
        <a:p>
          <a:endParaRPr lang="en-US"/>
        </a:p>
      </dgm:t>
    </dgm:pt>
    <dgm:pt modelId="{3106DE6A-E784-40ED-B578-C1106D6FA736}">
      <dgm:prSet phldrT="[Text]"/>
      <dgm:spPr/>
      <dgm:t>
        <a:bodyPr/>
        <a:lstStyle/>
        <a:p>
          <a:r>
            <a:rPr lang="en-US" smtClean="0"/>
            <a:t>Deep </a:t>
          </a:r>
          <a:br>
            <a:rPr lang="en-US" smtClean="0"/>
          </a:br>
          <a:r>
            <a:rPr lang="en-US" smtClean="0"/>
            <a:t>Learning</a:t>
          </a:r>
          <a:endParaRPr lang="en-US"/>
        </a:p>
      </dgm:t>
    </dgm:pt>
    <dgm:pt modelId="{9F064619-AF56-4D88-9FE6-F857C19D44CF}" type="parTrans" cxnId="{5955E8DA-BA4C-458A-A738-137DE9E1DF66}">
      <dgm:prSet/>
      <dgm:spPr/>
      <dgm:t>
        <a:bodyPr/>
        <a:lstStyle/>
        <a:p>
          <a:endParaRPr lang="en-US"/>
        </a:p>
      </dgm:t>
    </dgm:pt>
    <dgm:pt modelId="{77E97EFD-062D-462F-9343-9D6FD27D1F5D}" type="sibTrans" cxnId="{5955E8DA-BA4C-458A-A738-137DE9E1DF66}">
      <dgm:prSet/>
      <dgm:spPr/>
      <dgm:t>
        <a:bodyPr/>
        <a:lstStyle/>
        <a:p>
          <a:endParaRPr lang="en-US"/>
        </a:p>
      </dgm:t>
    </dgm:pt>
    <dgm:pt modelId="{4BA5D915-557C-4CEE-ACE4-24671AC7850A}" type="pres">
      <dgm:prSet presAssocID="{DF0A9CA3-F493-49F3-9925-5ED90B01B27F}" presName="Name0" presStyleCnt="0">
        <dgm:presLayoutVars>
          <dgm:chMax val="7"/>
          <dgm:resizeHandles val="exact"/>
        </dgm:presLayoutVars>
      </dgm:prSet>
      <dgm:spPr/>
    </dgm:pt>
    <dgm:pt modelId="{30CD32A7-F0C5-4B65-8214-6027C2E13690}" type="pres">
      <dgm:prSet presAssocID="{DF0A9CA3-F493-49F3-9925-5ED90B01B27F}" presName="comp1" presStyleCnt="0"/>
      <dgm:spPr/>
    </dgm:pt>
    <dgm:pt modelId="{DDD3F2DF-0F4F-4B6B-9711-B57FDE2F5425}" type="pres">
      <dgm:prSet presAssocID="{DF0A9CA3-F493-49F3-9925-5ED90B01B27F}" presName="circle1" presStyleLbl="node1" presStyleIdx="0" presStyleCnt="3"/>
      <dgm:spPr/>
    </dgm:pt>
    <dgm:pt modelId="{B1C79293-6A7E-48E9-A356-56D40FDC17E5}" type="pres">
      <dgm:prSet presAssocID="{DF0A9CA3-F493-49F3-9925-5ED90B01B27F}" presName="c1text" presStyleLbl="node1" presStyleIdx="0" presStyleCnt="3">
        <dgm:presLayoutVars>
          <dgm:bulletEnabled val="1"/>
        </dgm:presLayoutVars>
      </dgm:prSet>
      <dgm:spPr/>
    </dgm:pt>
    <dgm:pt modelId="{A93A3F8C-8647-4CB9-87B5-B344DDDCC0A3}" type="pres">
      <dgm:prSet presAssocID="{DF0A9CA3-F493-49F3-9925-5ED90B01B27F}" presName="comp2" presStyleCnt="0"/>
      <dgm:spPr/>
    </dgm:pt>
    <dgm:pt modelId="{A7CCF85D-71A1-4C38-9629-66355414B8B7}" type="pres">
      <dgm:prSet presAssocID="{DF0A9CA3-F493-49F3-9925-5ED90B01B27F}" presName="circle2" presStyleLbl="node1" presStyleIdx="1" presStyleCnt="3"/>
      <dgm:spPr/>
      <dgm:t>
        <a:bodyPr/>
        <a:lstStyle/>
        <a:p>
          <a:endParaRPr lang="en-US"/>
        </a:p>
      </dgm:t>
    </dgm:pt>
    <dgm:pt modelId="{073B404F-316E-4F08-9042-14FD21A88C0F}" type="pres">
      <dgm:prSet presAssocID="{DF0A9CA3-F493-49F3-9925-5ED90B01B27F}" presName="c2text" presStyleLbl="node1" presStyleIdx="1" presStyleCnt="3">
        <dgm:presLayoutVars>
          <dgm:bulletEnabled val="1"/>
        </dgm:presLayoutVars>
      </dgm:prSet>
      <dgm:spPr/>
      <dgm:t>
        <a:bodyPr/>
        <a:lstStyle/>
        <a:p>
          <a:endParaRPr lang="en-US"/>
        </a:p>
      </dgm:t>
    </dgm:pt>
    <dgm:pt modelId="{D2468F82-CD1A-4817-B0FC-16EBF7C13F27}" type="pres">
      <dgm:prSet presAssocID="{DF0A9CA3-F493-49F3-9925-5ED90B01B27F}" presName="comp3" presStyleCnt="0"/>
      <dgm:spPr/>
    </dgm:pt>
    <dgm:pt modelId="{E3D50BBC-65F1-4E16-B6E1-501FD5998B04}" type="pres">
      <dgm:prSet presAssocID="{DF0A9CA3-F493-49F3-9925-5ED90B01B27F}" presName="circle3" presStyleLbl="node1" presStyleIdx="2" presStyleCnt="3"/>
      <dgm:spPr/>
    </dgm:pt>
    <dgm:pt modelId="{0EBB14E7-0A44-4F8C-9EEE-640A6ACAE40D}" type="pres">
      <dgm:prSet presAssocID="{DF0A9CA3-F493-49F3-9925-5ED90B01B27F}" presName="c3text" presStyleLbl="node1" presStyleIdx="2" presStyleCnt="3">
        <dgm:presLayoutVars>
          <dgm:bulletEnabled val="1"/>
        </dgm:presLayoutVars>
      </dgm:prSet>
      <dgm:spPr/>
    </dgm:pt>
  </dgm:ptLst>
  <dgm:cxnLst>
    <dgm:cxn modelId="{A736F798-5A10-4102-9690-99F6BB374041}" type="presOf" srcId="{5D8F5AB7-B1AA-4EAE-8606-4966ADEBCD17}" destId="{073B404F-316E-4F08-9042-14FD21A88C0F}" srcOrd="1" destOrd="0" presId="urn:microsoft.com/office/officeart/2005/8/layout/venn2"/>
    <dgm:cxn modelId="{B6D19547-12D1-4FA7-BC92-93B8B332AFB9}" srcId="{DF0A9CA3-F493-49F3-9925-5ED90B01B27F}" destId="{83CC36FE-B028-4419-A4D4-44E0B23ED78F}" srcOrd="0" destOrd="0" parTransId="{DC7FF74F-7B67-4313-B9C1-EB125E212E41}" sibTransId="{88E10B3B-D82D-45A2-8A4F-D17FBD22D910}"/>
    <dgm:cxn modelId="{15C025E1-DACE-464F-9EA7-BF01C91D1EDE}" type="presOf" srcId="{83CC36FE-B028-4419-A4D4-44E0B23ED78F}" destId="{B1C79293-6A7E-48E9-A356-56D40FDC17E5}" srcOrd="1" destOrd="0" presId="urn:microsoft.com/office/officeart/2005/8/layout/venn2"/>
    <dgm:cxn modelId="{5955E8DA-BA4C-458A-A738-137DE9E1DF66}" srcId="{DF0A9CA3-F493-49F3-9925-5ED90B01B27F}" destId="{3106DE6A-E784-40ED-B578-C1106D6FA736}" srcOrd="2" destOrd="0" parTransId="{9F064619-AF56-4D88-9FE6-F857C19D44CF}" sibTransId="{77E97EFD-062D-462F-9343-9D6FD27D1F5D}"/>
    <dgm:cxn modelId="{707EB5B5-C57D-4E6F-BFBB-E1172D41D766}" type="presOf" srcId="{DF0A9CA3-F493-49F3-9925-5ED90B01B27F}" destId="{4BA5D915-557C-4CEE-ACE4-24671AC7850A}" srcOrd="0" destOrd="0" presId="urn:microsoft.com/office/officeart/2005/8/layout/venn2"/>
    <dgm:cxn modelId="{75D2C128-D8F1-4A08-89E5-0D9ECB736225}" srcId="{DF0A9CA3-F493-49F3-9925-5ED90B01B27F}" destId="{5D8F5AB7-B1AA-4EAE-8606-4966ADEBCD17}" srcOrd="1" destOrd="0" parTransId="{3E921321-094F-456C-9842-7E0EEF2571F6}" sibTransId="{68207F85-078F-4290-9EC8-4BEDD1B4B8DB}"/>
    <dgm:cxn modelId="{3226E157-121F-48E9-BD62-B5E1E8FB3FDD}" type="presOf" srcId="{5D8F5AB7-B1AA-4EAE-8606-4966ADEBCD17}" destId="{A7CCF85D-71A1-4C38-9629-66355414B8B7}" srcOrd="0" destOrd="0" presId="urn:microsoft.com/office/officeart/2005/8/layout/venn2"/>
    <dgm:cxn modelId="{45F0AFC4-17E6-4208-907C-6A0DD7986348}" type="presOf" srcId="{83CC36FE-B028-4419-A4D4-44E0B23ED78F}" destId="{DDD3F2DF-0F4F-4B6B-9711-B57FDE2F5425}" srcOrd="0" destOrd="0" presId="urn:microsoft.com/office/officeart/2005/8/layout/venn2"/>
    <dgm:cxn modelId="{CA23F319-DE11-44DC-A04B-54AAA42728FE}" type="presOf" srcId="{3106DE6A-E784-40ED-B578-C1106D6FA736}" destId="{0EBB14E7-0A44-4F8C-9EEE-640A6ACAE40D}" srcOrd="1" destOrd="0" presId="urn:microsoft.com/office/officeart/2005/8/layout/venn2"/>
    <dgm:cxn modelId="{055914EF-D616-40B6-A6C1-49F7ADFE39DB}" type="presOf" srcId="{3106DE6A-E784-40ED-B578-C1106D6FA736}" destId="{E3D50BBC-65F1-4E16-B6E1-501FD5998B04}" srcOrd="0" destOrd="0" presId="urn:microsoft.com/office/officeart/2005/8/layout/venn2"/>
    <dgm:cxn modelId="{8F57A1EB-EB81-4CE4-80C3-E7177E03EDCC}" type="presParOf" srcId="{4BA5D915-557C-4CEE-ACE4-24671AC7850A}" destId="{30CD32A7-F0C5-4B65-8214-6027C2E13690}" srcOrd="0" destOrd="0" presId="urn:microsoft.com/office/officeart/2005/8/layout/venn2"/>
    <dgm:cxn modelId="{388B2454-C02F-4F6A-A126-2E969FC71B77}" type="presParOf" srcId="{30CD32A7-F0C5-4B65-8214-6027C2E13690}" destId="{DDD3F2DF-0F4F-4B6B-9711-B57FDE2F5425}" srcOrd="0" destOrd="0" presId="urn:microsoft.com/office/officeart/2005/8/layout/venn2"/>
    <dgm:cxn modelId="{383E8C3B-9CF5-4B23-A189-3DC30F62D32D}" type="presParOf" srcId="{30CD32A7-F0C5-4B65-8214-6027C2E13690}" destId="{B1C79293-6A7E-48E9-A356-56D40FDC17E5}" srcOrd="1" destOrd="0" presId="urn:microsoft.com/office/officeart/2005/8/layout/venn2"/>
    <dgm:cxn modelId="{ADA0D49C-F8D5-4DC8-9289-C84EC974572A}" type="presParOf" srcId="{4BA5D915-557C-4CEE-ACE4-24671AC7850A}" destId="{A93A3F8C-8647-4CB9-87B5-B344DDDCC0A3}" srcOrd="1" destOrd="0" presId="urn:microsoft.com/office/officeart/2005/8/layout/venn2"/>
    <dgm:cxn modelId="{8684CCF6-D82D-47A8-B5F8-AE29C9B5681A}" type="presParOf" srcId="{A93A3F8C-8647-4CB9-87B5-B344DDDCC0A3}" destId="{A7CCF85D-71A1-4C38-9629-66355414B8B7}" srcOrd="0" destOrd="0" presId="urn:microsoft.com/office/officeart/2005/8/layout/venn2"/>
    <dgm:cxn modelId="{C190F08A-85A8-4093-AC9B-3BF173EBF389}" type="presParOf" srcId="{A93A3F8C-8647-4CB9-87B5-B344DDDCC0A3}" destId="{073B404F-316E-4F08-9042-14FD21A88C0F}" srcOrd="1" destOrd="0" presId="urn:microsoft.com/office/officeart/2005/8/layout/venn2"/>
    <dgm:cxn modelId="{1B57C96C-D5C3-48F9-9DD7-904B0D3C4BF0}" type="presParOf" srcId="{4BA5D915-557C-4CEE-ACE4-24671AC7850A}" destId="{D2468F82-CD1A-4817-B0FC-16EBF7C13F27}" srcOrd="2" destOrd="0" presId="urn:microsoft.com/office/officeart/2005/8/layout/venn2"/>
    <dgm:cxn modelId="{1C3F978C-F643-4DE7-AD03-1FBADAD4C5C1}" type="presParOf" srcId="{D2468F82-CD1A-4817-B0FC-16EBF7C13F27}" destId="{E3D50BBC-65F1-4E16-B6E1-501FD5998B04}" srcOrd="0" destOrd="0" presId="urn:microsoft.com/office/officeart/2005/8/layout/venn2"/>
    <dgm:cxn modelId="{A791A8D1-105B-4374-84C2-6CF7E71AF780}" type="presParOf" srcId="{D2468F82-CD1A-4817-B0FC-16EBF7C13F27}" destId="{0EBB14E7-0A44-4F8C-9EEE-640A6ACAE40D}"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3F2DF-0F4F-4B6B-9711-B57FDE2F5425}">
      <dsp:nvSpPr>
        <dsp:cNvPr id="0" name=""/>
        <dsp:cNvSpPr/>
      </dsp:nvSpPr>
      <dsp:spPr>
        <a:xfrm>
          <a:off x="1135907" y="0"/>
          <a:ext cx="4557689" cy="45576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Artificial </a:t>
          </a:r>
          <a:r>
            <a:rPr lang="en-US" sz="1500" kern="1200" smtClean="0">
              <a:latin typeface="Trebuchet MS" panose="020B0603020202020204" pitchFamily="34" charset="0"/>
            </a:rPr>
            <a:t>Intelligence</a:t>
          </a:r>
          <a:endParaRPr lang="en-US" sz="1500" kern="1200">
            <a:latin typeface="Trebuchet MS" panose="020B0603020202020204" pitchFamily="34" charset="0"/>
          </a:endParaRPr>
        </a:p>
      </dsp:txBody>
      <dsp:txXfrm>
        <a:off x="2618295" y="227884"/>
        <a:ext cx="1592912" cy="683653"/>
      </dsp:txXfrm>
    </dsp:sp>
    <dsp:sp modelId="{A7CCF85D-71A1-4C38-9629-66355414B8B7}">
      <dsp:nvSpPr>
        <dsp:cNvPr id="0" name=""/>
        <dsp:cNvSpPr/>
      </dsp:nvSpPr>
      <dsp:spPr>
        <a:xfrm>
          <a:off x="1705618" y="1139422"/>
          <a:ext cx="3418266" cy="34182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Machine Learning</a:t>
          </a:r>
          <a:endParaRPr lang="en-US" sz="1500" kern="1200"/>
        </a:p>
      </dsp:txBody>
      <dsp:txXfrm>
        <a:off x="2618295" y="1353063"/>
        <a:ext cx="1592912" cy="640925"/>
      </dsp:txXfrm>
    </dsp:sp>
    <dsp:sp modelId="{E3D50BBC-65F1-4E16-B6E1-501FD5998B04}">
      <dsp:nvSpPr>
        <dsp:cNvPr id="0" name=""/>
        <dsp:cNvSpPr/>
      </dsp:nvSpPr>
      <dsp:spPr>
        <a:xfrm>
          <a:off x="2275329" y="2278844"/>
          <a:ext cx="2278844" cy="22788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Deep </a:t>
          </a:r>
          <a:br>
            <a:rPr lang="en-US" sz="1500" kern="1200" smtClean="0"/>
          </a:br>
          <a:r>
            <a:rPr lang="en-US" sz="1500" kern="1200" smtClean="0"/>
            <a:t>Learning</a:t>
          </a:r>
          <a:endParaRPr lang="en-US" sz="1500" kern="1200"/>
        </a:p>
      </dsp:txBody>
      <dsp:txXfrm>
        <a:off x="2609058" y="2848555"/>
        <a:ext cx="1611386" cy="1139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3F2DF-0F4F-4B6B-9711-B57FDE2F5425}">
      <dsp:nvSpPr>
        <dsp:cNvPr id="0" name=""/>
        <dsp:cNvSpPr/>
      </dsp:nvSpPr>
      <dsp:spPr>
        <a:xfrm>
          <a:off x="1135907" y="0"/>
          <a:ext cx="4557689" cy="45576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Artificial </a:t>
          </a:r>
          <a:r>
            <a:rPr lang="en-US" sz="1500" kern="1200" smtClean="0">
              <a:latin typeface="Trebuchet MS" panose="020B0603020202020204" pitchFamily="34" charset="0"/>
            </a:rPr>
            <a:t>Intelligence</a:t>
          </a:r>
          <a:endParaRPr lang="en-US" sz="1500" kern="1200">
            <a:latin typeface="Trebuchet MS" panose="020B0603020202020204" pitchFamily="34" charset="0"/>
          </a:endParaRPr>
        </a:p>
      </dsp:txBody>
      <dsp:txXfrm>
        <a:off x="2618295" y="227884"/>
        <a:ext cx="1592912" cy="683653"/>
      </dsp:txXfrm>
    </dsp:sp>
    <dsp:sp modelId="{A7CCF85D-71A1-4C38-9629-66355414B8B7}">
      <dsp:nvSpPr>
        <dsp:cNvPr id="0" name=""/>
        <dsp:cNvSpPr/>
      </dsp:nvSpPr>
      <dsp:spPr>
        <a:xfrm>
          <a:off x="1705618" y="1139422"/>
          <a:ext cx="3418266" cy="34182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Machine Learning</a:t>
          </a:r>
          <a:endParaRPr lang="en-US" sz="1500" kern="1200"/>
        </a:p>
      </dsp:txBody>
      <dsp:txXfrm>
        <a:off x="2618295" y="1353063"/>
        <a:ext cx="1592912" cy="640925"/>
      </dsp:txXfrm>
    </dsp:sp>
    <dsp:sp modelId="{E3D50BBC-65F1-4E16-B6E1-501FD5998B04}">
      <dsp:nvSpPr>
        <dsp:cNvPr id="0" name=""/>
        <dsp:cNvSpPr/>
      </dsp:nvSpPr>
      <dsp:spPr>
        <a:xfrm>
          <a:off x="2275329" y="2278844"/>
          <a:ext cx="2278844" cy="22788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smtClean="0"/>
            <a:t>Deep </a:t>
          </a:r>
          <a:br>
            <a:rPr lang="en-US" sz="1500" kern="1200" smtClean="0"/>
          </a:br>
          <a:r>
            <a:rPr lang="en-US" sz="1500" kern="1200" smtClean="0"/>
            <a:t>Learning</a:t>
          </a:r>
          <a:endParaRPr lang="en-US" sz="1500" kern="1200"/>
        </a:p>
      </dsp:txBody>
      <dsp:txXfrm>
        <a:off x="2609058" y="2848555"/>
        <a:ext cx="1611386" cy="113942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11:30-11:40 = Berkeley Time</a:t>
            </a:r>
            <a:endParaRPr/>
          </a:p>
          <a:p>
            <a:pPr marL="0" marR="0" lvl="0" indent="0" algn="l" rtl="0">
              <a:lnSpc>
                <a:spcPct val="100000"/>
              </a:lnSpc>
              <a:spcBef>
                <a:spcPts val="0"/>
              </a:spcBef>
              <a:spcAft>
                <a:spcPts val="0"/>
              </a:spcAft>
              <a:buClr>
                <a:schemeClr val="dk1"/>
              </a:buClr>
              <a:buSzPts val="1200"/>
              <a:buFont typeface="Calibri"/>
              <a:buNone/>
            </a:pPr>
            <a:r>
              <a:rPr lang="en-US"/>
              <a:t>11:40-11:45 = D-Lab Welcome</a:t>
            </a:r>
            <a:endParaRPr/>
          </a:p>
          <a:p>
            <a:pPr marL="0" marR="0" lvl="0" indent="0" algn="l" rtl="0">
              <a:lnSpc>
                <a:spcPct val="100000"/>
              </a:lnSpc>
              <a:spcBef>
                <a:spcPts val="0"/>
              </a:spcBef>
              <a:spcAft>
                <a:spcPts val="0"/>
              </a:spcAft>
              <a:buClr>
                <a:schemeClr val="dk1"/>
              </a:buClr>
              <a:buSzPts val="1200"/>
              <a:buFont typeface="Calibri"/>
              <a:buNone/>
            </a:pPr>
            <a:r>
              <a:rPr lang="en-US"/>
              <a:t>11:45-11:50 = Introductions and Agenda</a:t>
            </a:r>
            <a:endParaRPr/>
          </a:p>
          <a:p>
            <a:pPr marL="0" marR="0" lvl="0" indent="0" algn="l" rtl="0">
              <a:lnSpc>
                <a:spcPct val="100000"/>
              </a:lnSpc>
              <a:spcBef>
                <a:spcPts val="0"/>
              </a:spcBef>
              <a:spcAft>
                <a:spcPts val="0"/>
              </a:spcAft>
              <a:buClr>
                <a:schemeClr val="dk1"/>
              </a:buClr>
              <a:buSzPts val="1200"/>
              <a:buFont typeface="Calibri"/>
              <a:buNone/>
            </a:pPr>
            <a:r>
              <a:rPr lang="en-US"/>
              <a:t>11:50-12:00 = Qualitative Research Coding &amp; Analysis</a:t>
            </a:r>
            <a:endParaRPr/>
          </a:p>
          <a:p>
            <a:pPr marL="0" marR="0" lvl="0" indent="0" algn="l" rtl="0">
              <a:lnSpc>
                <a:spcPct val="100000"/>
              </a:lnSpc>
              <a:spcBef>
                <a:spcPts val="0"/>
              </a:spcBef>
              <a:spcAft>
                <a:spcPts val="0"/>
              </a:spcAft>
              <a:buClr>
                <a:schemeClr val="dk1"/>
              </a:buClr>
              <a:buSzPts val="1200"/>
              <a:buFont typeface="Calibri"/>
              <a:buNone/>
            </a:pPr>
            <a:r>
              <a:rPr lang="en-US"/>
              <a:t>12:00-12:25 = Machine Learning with R using Qualitative Research Codes</a:t>
            </a:r>
            <a:endParaRPr/>
          </a:p>
          <a:p>
            <a:pPr marL="0" marR="0" lvl="0" indent="0" algn="l" rtl="0">
              <a:lnSpc>
                <a:spcPct val="100000"/>
              </a:lnSpc>
              <a:spcBef>
                <a:spcPts val="0"/>
              </a:spcBef>
              <a:spcAft>
                <a:spcPts val="0"/>
              </a:spcAft>
              <a:buClr>
                <a:schemeClr val="dk1"/>
              </a:buClr>
              <a:buSzPts val="1200"/>
              <a:buFont typeface="Calibri"/>
              <a:buNone/>
            </a:pPr>
            <a:r>
              <a:rPr lang="en-US"/>
              <a:t>12:25-12:50 = Q&amp;A</a:t>
            </a:r>
            <a:endParaRPr/>
          </a:p>
          <a:p>
            <a:pPr marL="0" marR="0" lvl="0" indent="0" algn="l" rtl="0">
              <a:lnSpc>
                <a:spcPct val="100000"/>
              </a:lnSpc>
              <a:spcBef>
                <a:spcPts val="0"/>
              </a:spcBef>
              <a:spcAft>
                <a:spcPts val="0"/>
              </a:spcAft>
              <a:buClr>
                <a:schemeClr val="dk1"/>
              </a:buClr>
              <a:buSzPts val="1200"/>
              <a:buFont typeface="Calibri"/>
              <a:buNone/>
            </a:pPr>
            <a:r>
              <a:rPr lang="en-US"/>
              <a:t>12:50-13:00 = Wrap-Up &amp; Evals</a:t>
            </a: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21ce25a3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521ce25a3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Review article that recommends it</a:t>
            </a:r>
            <a:endParaRPr b="1"/>
          </a:p>
          <a:p>
            <a:pPr marL="0" lvl="0" indent="0" algn="l" rtl="0">
              <a:spcBef>
                <a:spcPts val="0"/>
              </a:spcBef>
              <a:spcAft>
                <a:spcPts val="0"/>
              </a:spcAft>
              <a:buSzPts val="1100"/>
              <a:buNone/>
            </a:pPr>
            <a:r>
              <a:rPr lang="en-US" b="1"/>
              <a:t>As a way to theme </a:t>
            </a:r>
            <a:endParaRPr lang="en-US" b="1" smtClean="0"/>
          </a:p>
          <a:p>
            <a:pPr marL="0" lvl="0" indent="0" algn="l" rtl="0">
              <a:spcBef>
                <a:spcPts val="0"/>
              </a:spcBef>
              <a:spcAft>
                <a:spcPts val="0"/>
              </a:spcAft>
              <a:buSzPts val="1100"/>
              <a:buNone/>
            </a:pPr>
            <a:r>
              <a:rPr lang="en-US" b="1" smtClean="0"/>
              <a:t>Add references to last slide</a:t>
            </a:r>
          </a:p>
          <a:p>
            <a:pPr marL="0" lvl="0" indent="0" algn="l" rtl="0">
              <a:spcBef>
                <a:spcPts val="0"/>
              </a:spcBef>
              <a:spcAft>
                <a:spcPts val="0"/>
              </a:spcAft>
              <a:buSzPts val="1100"/>
              <a:buNone/>
            </a:pPr>
            <a:r>
              <a:rPr lang="en-US" b="1" smtClean="0"/>
              <a:t>Show some examples from other articles?</a:t>
            </a:r>
          </a:p>
          <a:p>
            <a:pPr marL="0" lvl="0" indent="0" algn="l" rtl="0">
              <a:spcBef>
                <a:spcPts val="0"/>
              </a:spcBef>
              <a:spcAft>
                <a:spcPts val="0"/>
              </a:spcAft>
              <a:buSzPts val="1100"/>
              <a:buNone/>
            </a:pPr>
            <a:endParaRPr b="1"/>
          </a:p>
        </p:txBody>
      </p:sp>
      <p:sp>
        <p:nvSpPr>
          <p:cNvPr id="273" name="Google Shape;273;g521ce25a37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Not focused</a:t>
            </a:r>
            <a:r>
              <a:rPr lang="en-US" b="1" baseline="0" smtClean="0"/>
              <a:t> on machine assisted data collection</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7576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Not focused</a:t>
            </a:r>
            <a:r>
              <a:rPr lang="en-US" b="1" baseline="0" smtClean="0"/>
              <a:t> on machine assisted data collection</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0854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5476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6725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3958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8517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8637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191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a:t>
            </a:r>
            <a:r>
              <a:rPr lang="en-US" b="1" smtClean="0"/>
              <a:t>I</a:t>
            </a:r>
          </a:p>
          <a:p>
            <a:pPr marL="0" lvl="0" indent="0" algn="l" rtl="0">
              <a:spcBef>
                <a:spcPts val="0"/>
              </a:spcBef>
              <a:spcAft>
                <a:spcPts val="0"/>
              </a:spcAft>
              <a:buSzPts val="1100"/>
              <a:buNone/>
            </a:pPr>
            <a:r>
              <a:rPr lang="en-US" b="1" smtClean="0"/>
              <a:t>n </a:t>
            </a:r>
            <a:r>
              <a:rPr lang="en-US" b="1"/>
              <a:t>quantitative analysis -- are </a:t>
            </a:r>
            <a:r>
              <a:rPr lang="en-US" b="1" smtClean="0"/>
              <a:t>variable-based</a:t>
            </a:r>
          </a:p>
          <a:p>
            <a:pPr marL="0" lvl="0" indent="0" algn="l" rtl="0">
              <a:spcBef>
                <a:spcPts val="0"/>
              </a:spcBef>
              <a:spcAft>
                <a:spcPts val="0"/>
              </a:spcAft>
              <a:buSzPts val="1100"/>
              <a:buNone/>
            </a:pPr>
            <a:r>
              <a:rPr lang="en-US" b="1" smtClean="0"/>
              <a:t>Add the visual of deep/machine/AI</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01d24ea72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401d24ea72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000" b="1">
                <a:solidFill>
                  <a:srgbClr val="2D637F"/>
                </a:solidFill>
                <a:latin typeface="Arial"/>
                <a:ea typeface="Arial"/>
                <a:cs typeface="Arial"/>
                <a:sym typeface="Arial"/>
              </a:rPr>
              <a:t>5 minutes</a:t>
            </a:r>
            <a:endParaRPr sz="1000" b="1">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workshops on R, python, qual methods, etc.</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couple to a few dozen consultants providing around 1100 consultations per year</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working groups: Digital Humanities, Education, Cloud Computing, Computational Text Analysis,  Learning Analytics, Blockchain/Cryptocurrency, Qualitative Methods, Python &amp; Machine Learning…</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working groups range from 10 to 30, with an  average of 12 participants, meeting an average of twice per month</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500"/>
              </a:spcBef>
              <a:spcAft>
                <a:spcPts val="0"/>
              </a:spcAft>
              <a:buSzPts val="1100"/>
              <a:buNone/>
            </a:pPr>
            <a:r>
              <a:rPr lang="en-US" sz="1000">
                <a:solidFill>
                  <a:srgbClr val="2D637F"/>
                </a:solidFill>
                <a:latin typeface="Arial"/>
                <a:ea typeface="Arial"/>
                <a:cs typeface="Arial"/>
                <a:sym typeface="Arial"/>
              </a:rPr>
              <a:t>special research projects include Hate Speech, College-Going Patterns, Digital Refugees, &amp; Digital Humanities Projects, such as Louisiana Slave Conspiracies</a:t>
            </a:r>
            <a:endParaRPr sz="1000">
              <a:solidFill>
                <a:srgbClr val="2D637F"/>
              </a:solidFill>
              <a:latin typeface="Arial"/>
              <a:ea typeface="Arial"/>
              <a:cs typeface="Arial"/>
              <a:sym typeface="Arial"/>
            </a:endParaRPr>
          </a:p>
          <a:p>
            <a:pPr marL="0" lvl="0" indent="0" algn="l" rtl="0">
              <a:lnSpc>
                <a:spcPct val="115000"/>
              </a:lnSpc>
              <a:spcBef>
                <a:spcPts val="5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marR="0" lvl="0" indent="0" algn="l" rtl="0">
              <a:spcBef>
                <a:spcPts val="0"/>
              </a:spcBef>
              <a:spcAft>
                <a:spcPts val="0"/>
              </a:spcAft>
              <a:buNone/>
            </a:pPr>
            <a:endParaRPr sz="1000">
              <a:latin typeface="Arial"/>
              <a:ea typeface="Arial"/>
              <a:cs typeface="Arial"/>
              <a:sym typeface="Arial"/>
            </a:endParaRPr>
          </a:p>
        </p:txBody>
      </p:sp>
      <p:sp>
        <p:nvSpPr>
          <p:cNvPr id="154" name="Google Shape;154;g401d24ea72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466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1ce25a3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21ce25a37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288" name="Google Shape;288;g521ce25a37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1ce25a3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21ce25a37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288" name="Google Shape;288;g521ce25a37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0186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21ce25a3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521ce25a3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303" name="Google Shape;303;g521ce25a3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21ce25a3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521ce25a3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303" name="Google Shape;303;g521ce25a3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405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21ce25a37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21ce25a37_2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521ce25a37_2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898408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21ce25a3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21ce25a37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WSS -- skree plot</a:t>
            </a:r>
            <a:endParaRPr/>
          </a:p>
          <a:p>
            <a:pPr marL="0" lvl="0" indent="0" algn="l" rtl="0">
              <a:spcBef>
                <a:spcPts val="0"/>
              </a:spcBef>
              <a:spcAft>
                <a:spcPts val="0"/>
              </a:spcAft>
              <a:buNone/>
            </a:pPr>
            <a:r>
              <a:rPr lang="en-US"/>
              <a:t>This suggests 4 clusters exist</a:t>
            </a:r>
            <a:endParaRPr/>
          </a:p>
        </p:txBody>
      </p:sp>
      <p:sp>
        <p:nvSpPr>
          <p:cNvPr id="327" name="Google Shape;327;g521ce25a37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21ce25a3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21ce25a37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WSS -- skree plot</a:t>
            </a:r>
            <a:endParaRPr/>
          </a:p>
          <a:p>
            <a:pPr marL="0" lvl="0" indent="0" algn="l" rtl="0">
              <a:spcBef>
                <a:spcPts val="0"/>
              </a:spcBef>
              <a:spcAft>
                <a:spcPts val="0"/>
              </a:spcAft>
              <a:buNone/>
            </a:pPr>
            <a:r>
              <a:rPr lang="en-US"/>
              <a:t>This suggests 4 clusters exist</a:t>
            </a:r>
            <a:endParaRPr/>
          </a:p>
        </p:txBody>
      </p:sp>
      <p:sp>
        <p:nvSpPr>
          <p:cNvPr id="327" name="Google Shape;327;g521ce25a37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55285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01d24ea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401d24ea7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5 minutes</a:t>
            </a:r>
            <a:endParaRPr b="1"/>
          </a:p>
          <a:p>
            <a:pPr marL="0" marR="0" lvl="0" indent="0" algn="l" rtl="0">
              <a:spcBef>
                <a:spcPts val="0"/>
              </a:spcBef>
              <a:spcAft>
                <a:spcPts val="0"/>
              </a:spcAft>
              <a:buNone/>
            </a:pPr>
            <a:endParaRPr b="1"/>
          </a:p>
          <a:p>
            <a:pPr marL="0" marR="0" lvl="0" indent="0" algn="l" rtl="0">
              <a:spcBef>
                <a:spcPts val="0"/>
              </a:spcBef>
              <a:spcAft>
                <a:spcPts val="0"/>
              </a:spcAft>
              <a:buNone/>
            </a:pPr>
            <a:r>
              <a:rPr lang="en-US"/>
              <a:t>Introductions &amp; Agenda (5 minutes)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Qual Research Coding &amp; Analysis (10 minutes)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Machine Learning with R using Qual Research Codes (50 minutes, including Q&amp;A)</a:t>
            </a:r>
            <a:endParaRPr/>
          </a:p>
        </p:txBody>
      </p:sp>
      <p:sp>
        <p:nvSpPr>
          <p:cNvPr id="161" name="Google Shape;161;g401d24ea7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9357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1ce25a37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1ce25a37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1ce25a37_2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new</a:t>
            </a:r>
            <a:r>
              <a:rPr lang="en-US" baseline="0" smtClean="0"/>
              <a:t> side – the excel spreadsheet</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224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11:30-11:40 = Berkeley Time</a:t>
            </a:r>
            <a:endParaRPr/>
          </a:p>
          <a:p>
            <a:pPr marL="0" marR="0" lvl="0" indent="0" algn="l" rtl="0">
              <a:lnSpc>
                <a:spcPct val="100000"/>
              </a:lnSpc>
              <a:spcBef>
                <a:spcPts val="0"/>
              </a:spcBef>
              <a:spcAft>
                <a:spcPts val="0"/>
              </a:spcAft>
              <a:buClr>
                <a:schemeClr val="dk1"/>
              </a:buClr>
              <a:buSzPts val="1200"/>
              <a:buFont typeface="Calibri"/>
              <a:buNone/>
            </a:pPr>
            <a:r>
              <a:rPr lang="en-US"/>
              <a:t>11:40-11:45 = D-Lab Welcome</a:t>
            </a:r>
            <a:endParaRPr/>
          </a:p>
          <a:p>
            <a:pPr marL="0" marR="0" lvl="0" indent="0" algn="l" rtl="0">
              <a:lnSpc>
                <a:spcPct val="100000"/>
              </a:lnSpc>
              <a:spcBef>
                <a:spcPts val="0"/>
              </a:spcBef>
              <a:spcAft>
                <a:spcPts val="0"/>
              </a:spcAft>
              <a:buClr>
                <a:schemeClr val="dk1"/>
              </a:buClr>
              <a:buSzPts val="1200"/>
              <a:buFont typeface="Calibri"/>
              <a:buNone/>
            </a:pPr>
            <a:r>
              <a:rPr lang="en-US"/>
              <a:t>11:45-11:50 = Introductions and Agenda</a:t>
            </a:r>
            <a:endParaRPr/>
          </a:p>
          <a:p>
            <a:pPr marL="0" marR="0" lvl="0" indent="0" algn="l" rtl="0">
              <a:lnSpc>
                <a:spcPct val="100000"/>
              </a:lnSpc>
              <a:spcBef>
                <a:spcPts val="0"/>
              </a:spcBef>
              <a:spcAft>
                <a:spcPts val="0"/>
              </a:spcAft>
              <a:buClr>
                <a:schemeClr val="dk1"/>
              </a:buClr>
              <a:buSzPts val="1200"/>
              <a:buFont typeface="Calibri"/>
              <a:buNone/>
            </a:pPr>
            <a:r>
              <a:rPr lang="en-US"/>
              <a:t>11:50-12:00 = Qualitative Research Coding &amp; Analysis</a:t>
            </a:r>
            <a:endParaRPr/>
          </a:p>
          <a:p>
            <a:pPr marL="0" marR="0" lvl="0" indent="0" algn="l" rtl="0">
              <a:lnSpc>
                <a:spcPct val="100000"/>
              </a:lnSpc>
              <a:spcBef>
                <a:spcPts val="0"/>
              </a:spcBef>
              <a:spcAft>
                <a:spcPts val="0"/>
              </a:spcAft>
              <a:buClr>
                <a:schemeClr val="dk1"/>
              </a:buClr>
              <a:buSzPts val="1200"/>
              <a:buFont typeface="Calibri"/>
              <a:buNone/>
            </a:pPr>
            <a:r>
              <a:rPr lang="en-US"/>
              <a:t>12:00-12:25 = Machine Learning with R using Qualitative Research Codes</a:t>
            </a:r>
            <a:endParaRPr/>
          </a:p>
          <a:p>
            <a:pPr marL="0" marR="0" lvl="0" indent="0" algn="l" rtl="0">
              <a:lnSpc>
                <a:spcPct val="100000"/>
              </a:lnSpc>
              <a:spcBef>
                <a:spcPts val="0"/>
              </a:spcBef>
              <a:spcAft>
                <a:spcPts val="0"/>
              </a:spcAft>
              <a:buClr>
                <a:schemeClr val="dk1"/>
              </a:buClr>
              <a:buSzPts val="1200"/>
              <a:buFont typeface="Calibri"/>
              <a:buNone/>
            </a:pPr>
            <a:r>
              <a:rPr lang="en-US"/>
              <a:t>12:25-12:50 = Q&amp;A</a:t>
            </a:r>
            <a:endParaRPr/>
          </a:p>
          <a:p>
            <a:pPr marL="0" marR="0" lvl="0" indent="0" algn="l" rtl="0">
              <a:lnSpc>
                <a:spcPct val="100000"/>
              </a:lnSpc>
              <a:spcBef>
                <a:spcPts val="0"/>
              </a:spcBef>
              <a:spcAft>
                <a:spcPts val="0"/>
              </a:spcAft>
              <a:buClr>
                <a:schemeClr val="dk1"/>
              </a:buClr>
              <a:buSzPts val="1200"/>
              <a:buFont typeface="Calibri"/>
              <a:buNone/>
            </a:pPr>
            <a:r>
              <a:rPr lang="en-US"/>
              <a:t>12:50-13:00 = Wrap-Up &amp; Evals</a:t>
            </a:r>
            <a:endParaRPr/>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0850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01d24ea72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401d24ea72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000" b="1">
                <a:solidFill>
                  <a:srgbClr val="2D637F"/>
                </a:solidFill>
                <a:latin typeface="Arial"/>
                <a:ea typeface="Arial"/>
                <a:cs typeface="Arial"/>
                <a:sym typeface="Arial"/>
              </a:rPr>
              <a:t>5 minutes</a:t>
            </a:r>
            <a:endParaRPr sz="1000" b="1">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workshops on R, python, qual methods, etc.</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couple to a few dozen consultants providing around 1100 consultations per year</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working groups: Digital Humanities, Education, Cloud Computing, Computational Text Analysis,  Learning Analytics, Blockchain/Cryptocurrency, Qualitative Methods, Python &amp; Machine Learning…</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r>
              <a:rPr lang="en-US" sz="1000">
                <a:solidFill>
                  <a:srgbClr val="2D637F"/>
                </a:solidFill>
                <a:latin typeface="Arial"/>
                <a:ea typeface="Arial"/>
                <a:cs typeface="Arial"/>
                <a:sym typeface="Arial"/>
              </a:rPr>
              <a:t>working groups range from 10 to 30, with an  average of 12 participants, meeting an average of twice per month</a:t>
            </a:r>
            <a:endParaRPr sz="1000">
              <a:solidFill>
                <a:srgbClr val="2D637F"/>
              </a:solidFill>
              <a:latin typeface="Arial"/>
              <a:ea typeface="Arial"/>
              <a:cs typeface="Arial"/>
              <a:sym typeface="Arial"/>
            </a:endParaRPr>
          </a:p>
          <a:p>
            <a:pPr marL="0" lvl="0" indent="0" algn="l" rtl="0">
              <a:lnSpc>
                <a:spcPct val="115000"/>
              </a:lnSpc>
              <a:spcBef>
                <a:spcPts val="10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lvl="0" indent="0" algn="l" rtl="0">
              <a:lnSpc>
                <a:spcPct val="115000"/>
              </a:lnSpc>
              <a:spcBef>
                <a:spcPts val="500"/>
              </a:spcBef>
              <a:spcAft>
                <a:spcPts val="0"/>
              </a:spcAft>
              <a:buSzPts val="1100"/>
              <a:buNone/>
            </a:pPr>
            <a:r>
              <a:rPr lang="en-US" sz="1000">
                <a:solidFill>
                  <a:srgbClr val="2D637F"/>
                </a:solidFill>
                <a:latin typeface="Arial"/>
                <a:ea typeface="Arial"/>
                <a:cs typeface="Arial"/>
                <a:sym typeface="Arial"/>
              </a:rPr>
              <a:t>special research projects include Hate Speech, College-Going Patterns, Digital Refugees, &amp; Digital Humanities Projects, such as Louisiana Slave Conspiracies</a:t>
            </a:r>
            <a:endParaRPr sz="1000">
              <a:solidFill>
                <a:srgbClr val="2D637F"/>
              </a:solidFill>
              <a:latin typeface="Arial"/>
              <a:ea typeface="Arial"/>
              <a:cs typeface="Arial"/>
              <a:sym typeface="Arial"/>
            </a:endParaRPr>
          </a:p>
          <a:p>
            <a:pPr marL="0" lvl="0" indent="0" algn="l" rtl="0">
              <a:lnSpc>
                <a:spcPct val="115000"/>
              </a:lnSpc>
              <a:spcBef>
                <a:spcPts val="500"/>
              </a:spcBef>
              <a:spcAft>
                <a:spcPts val="0"/>
              </a:spcAft>
              <a:buClr>
                <a:schemeClr val="dk1"/>
              </a:buClr>
              <a:buSzPts val="1100"/>
              <a:buFont typeface="Arial"/>
              <a:buNone/>
            </a:pPr>
            <a:endParaRPr sz="1000">
              <a:solidFill>
                <a:srgbClr val="2D637F"/>
              </a:solidFill>
              <a:latin typeface="Arial"/>
              <a:ea typeface="Arial"/>
              <a:cs typeface="Arial"/>
              <a:sym typeface="Arial"/>
            </a:endParaRPr>
          </a:p>
          <a:p>
            <a:pPr marL="0" marR="0" lvl="0" indent="0" algn="l" rtl="0">
              <a:spcBef>
                <a:spcPts val="0"/>
              </a:spcBef>
              <a:spcAft>
                <a:spcPts val="0"/>
              </a:spcAft>
              <a:buNone/>
            </a:pPr>
            <a:endParaRPr sz="1000">
              <a:latin typeface="Arial"/>
              <a:ea typeface="Arial"/>
              <a:cs typeface="Arial"/>
              <a:sym typeface="Arial"/>
            </a:endParaRPr>
          </a:p>
        </p:txBody>
      </p:sp>
      <p:sp>
        <p:nvSpPr>
          <p:cNvPr id="154" name="Google Shape;154;g401d24ea72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6901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01d24ea7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401d24ea7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5 minutes</a:t>
            </a:r>
            <a:endParaRPr b="1"/>
          </a:p>
          <a:p>
            <a:pPr marL="0" marR="0" lvl="0" indent="0" algn="l" rtl="0">
              <a:spcBef>
                <a:spcPts val="0"/>
              </a:spcBef>
              <a:spcAft>
                <a:spcPts val="0"/>
              </a:spcAft>
              <a:buNone/>
            </a:pPr>
            <a:endParaRPr b="1"/>
          </a:p>
          <a:p>
            <a:pPr marL="0" marR="0" lvl="0" indent="0" algn="l" rtl="0">
              <a:spcBef>
                <a:spcPts val="0"/>
              </a:spcBef>
              <a:spcAft>
                <a:spcPts val="0"/>
              </a:spcAft>
              <a:buNone/>
            </a:pPr>
            <a:r>
              <a:rPr lang="en-US"/>
              <a:t>Introductions &amp; Agenda (5 minutes)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Qual Research Coding &amp; Analysis (10 minutes)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Machine Learning with R using Qual Research Codes (50 minutes, including Q&amp;A)</a:t>
            </a:r>
            <a:endParaRPr/>
          </a:p>
        </p:txBody>
      </p:sp>
      <p:sp>
        <p:nvSpPr>
          <p:cNvPr id="161" name="Google Shape;161;g401d24ea72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4682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999711538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4999711538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3 minutes</a:t>
            </a:r>
            <a:endParaRPr b="1"/>
          </a:p>
          <a:p>
            <a:pPr marL="0" marR="0" lvl="0" indent="0" algn="l" rtl="0">
              <a:spcBef>
                <a:spcPts val="0"/>
              </a:spcBef>
              <a:spcAft>
                <a:spcPts val="0"/>
              </a:spcAft>
              <a:buNone/>
            </a:pPr>
            <a:endParaRPr/>
          </a:p>
          <a:p>
            <a:pPr marL="0" marR="0" lvl="0" indent="0" algn="l" rtl="0">
              <a:spcBef>
                <a:spcPts val="0"/>
              </a:spcBef>
              <a:spcAft>
                <a:spcPts val="0"/>
              </a:spcAft>
              <a:buNone/>
            </a:pPr>
            <a:r>
              <a:rPr lang="en-US"/>
              <a:t>Use example of blue text being a code of “program development” and orange text being the code of “program termination” and then discuss how these codes can help us understanding different concepts/ideas…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b="1"/>
              <a:t>Deductive and Inductive Coding</a:t>
            </a:r>
            <a:r>
              <a:rPr lang="en-US"/>
              <a:t/>
            </a:r>
            <a:br>
              <a:rPr lang="en-US"/>
            </a:br>
            <a:r>
              <a:rPr lang="en-US"/>
              <a:t>You create codes because you deem the identified topics/concepts/ideas as important and relevant to your study.</a:t>
            </a:r>
            <a:br>
              <a:rPr lang="en-US"/>
            </a:br>
            <a:r>
              <a:rPr lang="en-US"/>
              <a:t>Deductive Coding: Codes emerge from your research question and/or the literature review.</a:t>
            </a:r>
            <a:br>
              <a:rPr lang="en-US"/>
            </a:br>
            <a:r>
              <a:rPr lang="en-US"/>
              <a:t>Inductive Coding: Codes emerge through engagement with your actual data sources and/or data set.</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b="1"/>
              <a:t>Defining Codes</a:t>
            </a:r>
            <a:r>
              <a:rPr lang="en-US"/>
              <a:t/>
            </a:r>
            <a:br>
              <a:rPr lang="en-US"/>
            </a:br>
            <a:r>
              <a:rPr lang="en-US"/>
              <a:t>Your codes should be defined, just as variables in a quantitative study should be defined. The level of specificity will depend on various factors, such as the complexity of your coding scheme, whether you have a team of coders or are conducting coding on your own, requirements of your field or committee or journal of choice… Inclusion/Exclusion Criteria, Weighing Scale</a:t>
            </a:r>
            <a:br>
              <a:rPr lang="en-US"/>
            </a:br>
            <a:endParaRPr/>
          </a:p>
          <a:p>
            <a:pPr marL="0" marR="0" lvl="0" indent="0" algn="l" rtl="0">
              <a:spcBef>
                <a:spcPts val="0"/>
              </a:spcBef>
              <a:spcAft>
                <a:spcPts val="0"/>
              </a:spcAft>
              <a:buNone/>
            </a:pPr>
            <a:r>
              <a:rPr lang="en-US" b="1"/>
              <a:t>Organization of Coding Scheme</a:t>
            </a:r>
            <a:r>
              <a:rPr lang="en-US"/>
              <a:t/>
            </a:r>
            <a:br>
              <a:rPr lang="en-US"/>
            </a:br>
            <a:r>
              <a:rPr lang="en-US"/>
              <a:t>Whether deductive or inductive, codes are organized into a coding scheme that you then use to systematically identify relevant segments of data within your entire data set.</a:t>
            </a:r>
            <a:br>
              <a:rPr lang="en-US"/>
            </a:br>
            <a:r>
              <a:rPr lang="en-US"/>
              <a:t>Flat Coding: Codes are organized at the same conceptual level.</a:t>
            </a:r>
            <a:br>
              <a:rPr lang="en-US"/>
            </a:br>
            <a:r>
              <a:rPr lang="en-US"/>
              <a:t>Hierarchical Coding: Codes are organized into groups and subgroups based on whatever conceptualization the researcher deems appropriate/relevant.</a:t>
            </a:r>
            <a:br>
              <a:rPr lang="en-US"/>
            </a:br>
            <a:endParaRPr/>
          </a:p>
        </p:txBody>
      </p:sp>
      <p:sp>
        <p:nvSpPr>
          <p:cNvPr id="167" name="Google Shape;167;g4999711538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6137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999711538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4999711538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n-US" b="1"/>
              <a:t>2 minutes</a:t>
            </a:r>
            <a:endParaRPr b="1"/>
          </a:p>
          <a:p>
            <a:pPr marL="0" marR="0" lvl="0" indent="0" algn="l" rtl="0">
              <a:spcBef>
                <a:spcPts val="0"/>
              </a:spcBef>
              <a:spcAft>
                <a:spcPts val="0"/>
              </a:spcAft>
              <a:buClr>
                <a:srgbClr val="000000"/>
              </a:buClr>
              <a:buFont typeface="Arial"/>
              <a:buNone/>
            </a:pPr>
            <a:endParaRPr/>
          </a:p>
          <a:p>
            <a:pPr marL="0" marR="0" lvl="0" indent="0" algn="l" rtl="0">
              <a:spcBef>
                <a:spcPts val="0"/>
              </a:spcBef>
              <a:spcAft>
                <a:spcPts val="0"/>
              </a:spcAft>
              <a:buClr>
                <a:srgbClr val="000000"/>
              </a:buClr>
              <a:buFont typeface="Arial"/>
              <a:buNone/>
            </a:pPr>
            <a:r>
              <a:rPr lang="en-US"/>
              <a:t>Different researchers engage the coding process in different ways… However you choose to create and organize codes, you should expect it will be a multi-step process, maybe 4, 5, or more rounds, and that there will be a great deal of “back-and-forth” throughout the process.</a:t>
            </a:r>
            <a:endParaRPr/>
          </a:p>
        </p:txBody>
      </p:sp>
      <p:sp>
        <p:nvSpPr>
          <p:cNvPr id="185" name="Google Shape;185;g4999711538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1571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999711538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4999711538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1 minute</a:t>
            </a:r>
            <a:endParaRPr b="1"/>
          </a:p>
          <a:p>
            <a:pPr marL="0" marR="0" lvl="0" indent="0" algn="l" rtl="0">
              <a:spcBef>
                <a:spcPts val="0"/>
              </a:spcBef>
              <a:spcAft>
                <a:spcPts val="0"/>
              </a:spcAft>
              <a:buNone/>
            </a:pPr>
            <a:endParaRPr b="1"/>
          </a:p>
          <a:p>
            <a:pPr marL="0" marR="0" lvl="0" indent="0" algn="l" rtl="0">
              <a:spcBef>
                <a:spcPts val="0"/>
              </a:spcBef>
              <a:spcAft>
                <a:spcPts val="0"/>
              </a:spcAft>
              <a:buNone/>
            </a:pPr>
            <a:r>
              <a:rPr lang="en-US" b="1"/>
              <a:t>Treat Coding as an Iterative Process</a:t>
            </a:r>
            <a:r>
              <a:rPr lang="en-US"/>
              <a:t/>
            </a:r>
            <a:br>
              <a:rPr lang="en-US"/>
            </a:br>
            <a:r>
              <a:rPr lang="en-US"/>
              <a:t>Test Codes and Revise: Look for codes that aren’t being used, aren’t distinct enough from other codes, are defined too broad or too specific…</a:t>
            </a:r>
            <a:br>
              <a:rPr lang="en-US"/>
            </a:br>
            <a:r>
              <a:rPr lang="en-US"/>
              <a:t>Review Coding Process: Make sure you and other coders are being consistent in your application of the codes across the data set.</a:t>
            </a:r>
            <a:endParaRPr/>
          </a:p>
          <a:p>
            <a:pPr marL="0" marR="0" lvl="0" indent="0" algn="l" rtl="0">
              <a:spcBef>
                <a:spcPts val="0"/>
              </a:spcBef>
              <a:spcAft>
                <a:spcPts val="0"/>
              </a:spcAft>
              <a:buNone/>
            </a:pPr>
            <a:r>
              <a:rPr lang="en-US"/>
              <a:t/>
            </a:r>
            <a:br>
              <a:rPr lang="en-US"/>
            </a:br>
            <a:r>
              <a:rPr lang="en-US" b="1"/>
              <a:t>Actively Work with 20-30 Codes at a Time</a:t>
            </a:r>
            <a:r>
              <a:rPr lang="en-US"/>
              <a:t/>
            </a:r>
            <a:br>
              <a:rPr lang="en-US"/>
            </a:br>
            <a:r>
              <a:rPr lang="en-US"/>
              <a:t>You’ll likely have more than 20-30 codes, but should actively code with only 20-30 codes to ensure consistency.</a:t>
            </a:r>
            <a:endParaRPr/>
          </a:p>
          <a:p>
            <a:pPr marL="0" marR="0" lvl="0" indent="0" algn="l" rtl="0">
              <a:spcBef>
                <a:spcPts val="0"/>
              </a:spcBef>
              <a:spcAft>
                <a:spcPts val="0"/>
              </a:spcAft>
              <a:buNone/>
            </a:pPr>
            <a:r>
              <a:rPr lang="en-US"/>
              <a:t/>
            </a:r>
            <a:br>
              <a:rPr lang="en-US"/>
            </a:br>
            <a:r>
              <a:rPr lang="en-US" b="1"/>
              <a:t>Break Up the Coding Process</a:t>
            </a:r>
            <a:r>
              <a:rPr lang="en-US"/>
              <a:t/>
            </a:r>
            <a:br>
              <a:rPr lang="en-US"/>
            </a:br>
            <a:r>
              <a:rPr lang="en-US"/>
              <a:t>You can code for a specific chapter rather than the whole dissertation/book.</a:t>
            </a:r>
            <a:br>
              <a:rPr lang="en-US"/>
            </a:br>
            <a:r>
              <a:rPr lang="en-US"/>
              <a:t>You can split the codebook thematically, and code in rounds.</a:t>
            </a:r>
            <a:endParaRPr/>
          </a:p>
          <a:p>
            <a:pPr marL="0" marR="0" lvl="0" indent="0" algn="l" rtl="0">
              <a:spcBef>
                <a:spcPts val="0"/>
              </a:spcBef>
              <a:spcAft>
                <a:spcPts val="0"/>
              </a:spcAft>
              <a:buNone/>
            </a:pPr>
            <a:r>
              <a:rPr lang="en-US"/>
              <a:t/>
            </a:r>
            <a:br>
              <a:rPr lang="en-US"/>
            </a:br>
            <a:r>
              <a:rPr lang="en-US" b="1"/>
              <a:t>Keep a Codebook</a:t>
            </a:r>
            <a:r>
              <a:rPr lang="en-US"/>
              <a:t/>
            </a:r>
            <a:br>
              <a:rPr lang="en-US"/>
            </a:br>
            <a:r>
              <a:rPr lang="en-US"/>
              <a:t>Include information noted on “Defining Codes” slide, and regularly refer back to it.</a:t>
            </a:r>
            <a:br>
              <a:rPr lang="en-US"/>
            </a:br>
            <a:r>
              <a:rPr lang="en-US"/>
              <a:t>This is a living document that should be revised as needed.</a:t>
            </a:r>
            <a:endParaRPr/>
          </a:p>
          <a:p>
            <a:pPr marL="0" marR="0" lvl="0" indent="0" algn="l" rtl="0">
              <a:spcBef>
                <a:spcPts val="0"/>
              </a:spcBef>
              <a:spcAft>
                <a:spcPts val="0"/>
              </a:spcAft>
              <a:buNone/>
            </a:pPr>
            <a:r>
              <a:rPr lang="en-US"/>
              <a:t/>
            </a:r>
            <a:br>
              <a:rPr lang="en-US"/>
            </a:br>
            <a:r>
              <a:rPr lang="en-US" b="1"/>
              <a:t>Memo as You Code</a:t>
            </a:r>
            <a:r>
              <a:rPr lang="en-US"/>
              <a:t/>
            </a:r>
            <a:br>
              <a:rPr lang="en-US"/>
            </a:br>
            <a:r>
              <a:rPr lang="en-US"/>
              <a:t>Make notes reflecting on the coding process, perhaps noting ideas for codes that aren’t yet included and/or revisions to existing codes.</a:t>
            </a:r>
            <a:br>
              <a:rPr lang="en-US"/>
            </a:br>
            <a:r>
              <a:rPr lang="en-US"/>
              <a:t>You may also write analytic memos, making a note that reflects initial thoughts about the meaning of your work (i.e., preliminary analysis)</a:t>
            </a:r>
            <a:br>
              <a:rPr lang="en-US"/>
            </a:br>
            <a:endParaRPr/>
          </a:p>
        </p:txBody>
      </p:sp>
      <p:sp>
        <p:nvSpPr>
          <p:cNvPr id="208" name="Google Shape;208;g4999711538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502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999711538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4999711538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3 minutes</a:t>
            </a:r>
            <a:endParaRPr b="1"/>
          </a:p>
          <a:p>
            <a:pPr marL="0" marR="0" lvl="0" indent="0" algn="l" rtl="0">
              <a:spcBef>
                <a:spcPts val="0"/>
              </a:spcBef>
              <a:spcAft>
                <a:spcPts val="0"/>
              </a:spcAft>
              <a:buNone/>
            </a:pPr>
            <a:endParaRPr/>
          </a:p>
          <a:p>
            <a:pPr marL="0" marR="0" lvl="0" indent="0" algn="l" rtl="0">
              <a:spcBef>
                <a:spcPts val="0"/>
              </a:spcBef>
              <a:spcAft>
                <a:spcPts val="0"/>
              </a:spcAft>
              <a:buNone/>
            </a:pPr>
            <a:r>
              <a:rPr lang="en-US"/>
              <a:t>Use example of blue text being a code of “program development” and orange text being the code of “program termination” and then discuss how these codes can help us understanding different concepts/ideas…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b="1"/>
              <a:t>Deductive and Inductive Coding</a:t>
            </a:r>
            <a:r>
              <a:rPr lang="en-US"/>
              <a:t/>
            </a:r>
            <a:br>
              <a:rPr lang="en-US"/>
            </a:br>
            <a:r>
              <a:rPr lang="en-US"/>
              <a:t>You create codes because you deem the identified topics/concepts/ideas as important and relevant to your study.</a:t>
            </a:r>
            <a:br>
              <a:rPr lang="en-US"/>
            </a:br>
            <a:r>
              <a:rPr lang="en-US"/>
              <a:t>Deductive Coding: Codes emerge from your research question and/or the literature review.</a:t>
            </a:r>
            <a:br>
              <a:rPr lang="en-US"/>
            </a:br>
            <a:r>
              <a:rPr lang="en-US"/>
              <a:t>Inductive Coding: Codes emerge through engagement with your actual data sources and/or data set.</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b="1"/>
              <a:t>Defining Codes</a:t>
            </a:r>
            <a:r>
              <a:rPr lang="en-US"/>
              <a:t/>
            </a:r>
            <a:br>
              <a:rPr lang="en-US"/>
            </a:br>
            <a:r>
              <a:rPr lang="en-US"/>
              <a:t>Your codes should be defined, just as variables in a quantitative study should be defined. The level of specificity will depend on various factors, such as the complexity of your coding scheme, whether you have a team of coders or are conducting coding on your own, requirements of your field or committee or journal of choice… Inclusion/Exclusion Criteria, Weighing Scale</a:t>
            </a:r>
            <a:br>
              <a:rPr lang="en-US"/>
            </a:br>
            <a:endParaRPr/>
          </a:p>
          <a:p>
            <a:pPr marL="0" marR="0" lvl="0" indent="0" algn="l" rtl="0">
              <a:spcBef>
                <a:spcPts val="0"/>
              </a:spcBef>
              <a:spcAft>
                <a:spcPts val="0"/>
              </a:spcAft>
              <a:buNone/>
            </a:pPr>
            <a:r>
              <a:rPr lang="en-US" b="1"/>
              <a:t>Organization of Coding Scheme</a:t>
            </a:r>
            <a:r>
              <a:rPr lang="en-US"/>
              <a:t/>
            </a:r>
            <a:br>
              <a:rPr lang="en-US"/>
            </a:br>
            <a:r>
              <a:rPr lang="en-US"/>
              <a:t>Whether deductive or inductive, codes are organized into a coding scheme that you then use to systematically identify relevant segments of data within your entire data set.</a:t>
            </a:r>
            <a:br>
              <a:rPr lang="en-US"/>
            </a:br>
            <a:r>
              <a:rPr lang="en-US"/>
              <a:t>Flat Coding: Codes are organized at the same conceptual level.</a:t>
            </a:r>
            <a:br>
              <a:rPr lang="en-US"/>
            </a:br>
            <a:r>
              <a:rPr lang="en-US"/>
              <a:t>Hierarchical Coding: Codes are organized into groups and subgroups based on whatever conceptualization the researcher deems appropriate/relevant.</a:t>
            </a:r>
            <a:br>
              <a:rPr lang="en-US"/>
            </a:br>
            <a:endParaRPr/>
          </a:p>
        </p:txBody>
      </p:sp>
      <p:sp>
        <p:nvSpPr>
          <p:cNvPr id="167" name="Google Shape;167;g4999711538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999711538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4999711538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2 minutes</a:t>
            </a:r>
            <a:endParaRPr b="1"/>
          </a:p>
          <a:p>
            <a:pPr marL="0" marR="0" lvl="0" indent="0" algn="l" rtl="0">
              <a:spcBef>
                <a:spcPts val="0"/>
              </a:spcBef>
              <a:spcAft>
                <a:spcPts val="0"/>
              </a:spcAft>
              <a:buNone/>
            </a:pPr>
            <a:endParaRPr/>
          </a:p>
          <a:p>
            <a:pPr marL="0" marR="0" lvl="0" indent="0" algn="l" rtl="0">
              <a:spcBef>
                <a:spcPts val="0"/>
              </a:spcBef>
              <a:spcAft>
                <a:spcPts val="0"/>
              </a:spcAft>
              <a:buNone/>
            </a:pPr>
            <a:r>
              <a:rPr lang="en-US"/>
              <a:t>The process of identifying themes related to your research findings. This is different than identifying ideas/concepts/topics that come up throughout your data set. It’s “bigger picture” stuff…</a:t>
            </a:r>
            <a:endParaRPr/>
          </a:p>
          <a:p>
            <a:pPr marL="0" marR="0" lvl="0" indent="0" algn="l" rtl="0">
              <a:spcBef>
                <a:spcPts val="0"/>
              </a:spcBef>
              <a:spcAft>
                <a:spcPts val="0"/>
              </a:spcAft>
              <a:buNone/>
            </a:pPr>
            <a:r>
              <a:rPr lang="en-US"/>
              <a:t/>
            </a:r>
            <a:br>
              <a:rPr lang="en-US"/>
            </a:br>
            <a:r>
              <a:rPr lang="en-US"/>
              <a:t>Overarching Themes: What is happening in your data overall?</a:t>
            </a:r>
            <a:br>
              <a:rPr lang="en-US"/>
            </a:br>
            <a:r>
              <a:rPr lang="en-US"/>
              <a:t>Subgroup Themes: What is happening in your data for specific subgroups?</a:t>
            </a:r>
            <a:br>
              <a:rPr lang="en-US"/>
            </a:br>
            <a:r>
              <a:rPr lang="en-US"/>
              <a:t>Typology Themes: What is happening in your data by specific dimensions of coded data?</a:t>
            </a:r>
            <a:br>
              <a:rPr lang="en-US"/>
            </a:br>
            <a:endParaRPr/>
          </a:p>
          <a:p>
            <a:pPr marL="0" marR="0" lvl="0" indent="0" algn="l" rtl="0">
              <a:spcBef>
                <a:spcPts val="0"/>
              </a:spcBef>
              <a:spcAft>
                <a:spcPts val="0"/>
              </a:spcAft>
              <a:buNone/>
            </a:pPr>
            <a:r>
              <a:rPr lang="en-US"/>
              <a:t>for typology, give example of financial planning and program development… where you may notice there are certain groups of administrators or certain agencies or certain cities (whatever your studying) that approach financial planning and program development for social services in different ways… Perhaps you notice some are social justice oriented, making decisions based primarily on client/community needs, others are fiscally driven, making decisions based primarily on maintaining a balanced budget, while others may be incentive driven, making decisions focused on disincentivizing the use of social welfare and incentivizing the use of work. Your may divide your data into three typologies: social justice oriented, fiscally oriented, and work incentive oriented.</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An analysis plan is a living document that you revise as you discover new questions, add codes to the codebook, and revise your plan based on null findings. The plan should document:</a:t>
            </a:r>
            <a:endParaRPr/>
          </a:p>
          <a:p>
            <a:pPr marL="0" marR="0" lvl="0" indent="0" algn="l" rtl="0">
              <a:spcBef>
                <a:spcPts val="0"/>
              </a:spcBef>
              <a:spcAft>
                <a:spcPts val="0"/>
              </a:spcAft>
              <a:buNone/>
            </a:pPr>
            <a:endParaRPr/>
          </a:p>
          <a:p>
            <a:pPr marL="457200" marR="0" lvl="0" indent="-317500" algn="l" rtl="0">
              <a:spcBef>
                <a:spcPts val="0"/>
              </a:spcBef>
              <a:spcAft>
                <a:spcPts val="0"/>
              </a:spcAft>
              <a:buSzPts val="1400"/>
              <a:buChar char="●"/>
            </a:pPr>
            <a:r>
              <a:rPr lang="en-US"/>
              <a:t>Research Question(s) You Want to Answer: Identify Specific Question(s) to Answer</a:t>
            </a:r>
            <a:endParaRPr/>
          </a:p>
          <a:p>
            <a:pPr marL="457200" marR="0" lvl="0" indent="-317500" algn="l" rtl="0">
              <a:spcBef>
                <a:spcPts val="0"/>
              </a:spcBef>
              <a:spcAft>
                <a:spcPts val="0"/>
              </a:spcAft>
              <a:buSzPts val="1400"/>
              <a:buChar char="●"/>
            </a:pPr>
            <a:r>
              <a:rPr lang="en-US"/>
              <a:t>Codes, Attributes, and Queries You’ll Use to Answer Each Question (identify which of these to use to answer each question)</a:t>
            </a:r>
            <a:endParaRPr/>
          </a:p>
          <a:p>
            <a:pPr marL="457200" marR="0" lvl="0" indent="-317500" algn="l" rtl="0">
              <a:spcBef>
                <a:spcPts val="0"/>
              </a:spcBef>
              <a:spcAft>
                <a:spcPts val="0"/>
              </a:spcAft>
              <a:buSzPts val="1400"/>
              <a:buChar char="●"/>
            </a:pPr>
            <a:r>
              <a:rPr lang="en-US"/>
              <a:t>Relevant Themes, Subgroups, and Typologies</a:t>
            </a:r>
            <a:endParaRPr/>
          </a:p>
          <a:p>
            <a:pPr marL="457200" marR="0" lvl="0" indent="0" algn="l" rtl="0">
              <a:spcBef>
                <a:spcPts val="0"/>
              </a:spcBef>
              <a:spcAft>
                <a:spcPts val="0"/>
              </a:spcAft>
              <a:buNone/>
            </a:pPr>
            <a:endParaRPr/>
          </a:p>
          <a:p>
            <a:pPr marL="457200" marR="0" lvl="0" indent="0" algn="l" rtl="0">
              <a:spcBef>
                <a:spcPts val="0"/>
              </a:spcBef>
              <a:spcAft>
                <a:spcPts val="0"/>
              </a:spcAft>
              <a:buNone/>
            </a:pPr>
            <a:r>
              <a:rPr lang="en-US"/>
              <a:t>Multi-Step Nonlinear Process</a:t>
            </a:r>
            <a:br>
              <a:rPr lang="en-US"/>
            </a:br>
            <a:r>
              <a:rPr lang="en-US"/>
              <a:t/>
            </a:r>
            <a:br>
              <a:rPr lang="en-US"/>
            </a:br>
            <a:r>
              <a:rPr lang="en-US"/>
              <a:t>These questions will be more specific than the research questions that motivate your study, and will focus on your actual data.</a:t>
            </a:r>
            <a:br>
              <a:rPr lang="en-US"/>
            </a:br>
            <a:r>
              <a:rPr lang="en-US"/>
              <a:t>Identify Codes, Attributes, Subgroups, Typologies, and Queries Associated with the Specific Questions</a:t>
            </a:r>
            <a:br>
              <a:rPr lang="en-US"/>
            </a:br>
            <a:r>
              <a:rPr lang="en-US"/>
              <a:t>Which help answer the specific question?</a:t>
            </a:r>
            <a:br>
              <a:rPr lang="en-US"/>
            </a:br>
            <a:r>
              <a:rPr lang="en-US"/>
              <a:t>What aspects of these are you interested in?</a:t>
            </a:r>
            <a:br>
              <a:rPr lang="en-US"/>
            </a:br>
            <a:r>
              <a:rPr lang="en-US"/>
              <a:t>What unit of analysis is important to answer your question (e.g., individual or group, stakeholder type, document of a particular era)?</a:t>
            </a:r>
            <a:endParaRPr/>
          </a:p>
          <a:p>
            <a:pPr marL="457200" marR="0" lvl="0" indent="0" algn="l" rtl="0">
              <a:spcBef>
                <a:spcPts val="0"/>
              </a:spcBef>
              <a:spcAft>
                <a:spcPts val="0"/>
              </a:spcAft>
              <a:buNone/>
            </a:pPr>
            <a:r>
              <a:rPr lang="en-US"/>
              <a:t>If you have a hypothesis, plan to test both to prove and disprove.</a:t>
            </a:r>
            <a:br>
              <a:rPr lang="en-US"/>
            </a:br>
            <a:r>
              <a:rPr lang="en-US"/>
              <a:t>How might the concepts/ideas/categories for which you coded contribute to your research question?</a:t>
            </a:r>
            <a:br>
              <a:rPr lang="en-US"/>
            </a:br>
            <a:endParaRPr/>
          </a:p>
        </p:txBody>
      </p:sp>
      <p:sp>
        <p:nvSpPr>
          <p:cNvPr id="214" name="Google Shape;214;g4999711538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4228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dd9bc5c7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4dd9bc5c78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1 minute</a:t>
            </a:r>
            <a:endParaRPr b="1"/>
          </a:p>
        </p:txBody>
      </p:sp>
      <p:sp>
        <p:nvSpPr>
          <p:cNvPr id="247" name="Google Shape;247;g4dd9bc5c78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027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dd9bc5c7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4dd9bc5c7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1 minute</a:t>
            </a:r>
            <a:endParaRPr b="1"/>
          </a:p>
        </p:txBody>
      </p:sp>
      <p:sp>
        <p:nvSpPr>
          <p:cNvPr id="259" name="Google Shape;259;g4dd9bc5c78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3208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21ce25a3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521ce25a3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Review article that recommends it</a:t>
            </a:r>
            <a:endParaRPr b="1"/>
          </a:p>
          <a:p>
            <a:pPr marL="0" lvl="0" indent="0" algn="l" rtl="0">
              <a:spcBef>
                <a:spcPts val="0"/>
              </a:spcBef>
              <a:spcAft>
                <a:spcPts val="0"/>
              </a:spcAft>
              <a:buSzPts val="1100"/>
              <a:buNone/>
            </a:pPr>
            <a:r>
              <a:rPr lang="en-US" b="1"/>
              <a:t>As a way to theme </a:t>
            </a:r>
            <a:endParaRPr lang="en-US" b="1" smtClean="0"/>
          </a:p>
          <a:p>
            <a:pPr marL="0" lvl="0" indent="0" algn="l" rtl="0">
              <a:spcBef>
                <a:spcPts val="0"/>
              </a:spcBef>
              <a:spcAft>
                <a:spcPts val="0"/>
              </a:spcAft>
              <a:buSzPts val="1100"/>
              <a:buNone/>
            </a:pPr>
            <a:r>
              <a:rPr lang="en-US" b="1" smtClean="0"/>
              <a:t>Add references to last slide</a:t>
            </a:r>
          </a:p>
          <a:p>
            <a:pPr marL="0" lvl="0" indent="0" algn="l" rtl="0">
              <a:spcBef>
                <a:spcPts val="0"/>
              </a:spcBef>
              <a:spcAft>
                <a:spcPts val="0"/>
              </a:spcAft>
              <a:buSzPts val="1100"/>
              <a:buNone/>
            </a:pPr>
            <a:r>
              <a:rPr lang="en-US" b="1" smtClean="0"/>
              <a:t>Show some examples from other articles?</a:t>
            </a:r>
          </a:p>
          <a:p>
            <a:pPr marL="0" lvl="0" indent="0" algn="l" rtl="0">
              <a:spcBef>
                <a:spcPts val="0"/>
              </a:spcBef>
              <a:spcAft>
                <a:spcPts val="0"/>
              </a:spcAft>
              <a:buSzPts val="1100"/>
              <a:buNone/>
            </a:pPr>
            <a:endParaRPr b="1"/>
          </a:p>
        </p:txBody>
      </p:sp>
      <p:sp>
        <p:nvSpPr>
          <p:cNvPr id="273" name="Google Shape;273;g521ce25a37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297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Not focused</a:t>
            </a:r>
            <a:r>
              <a:rPr lang="en-US" b="1" baseline="0" smtClean="0"/>
              <a:t> on machine assisted data collection</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320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Not focused</a:t>
            </a:r>
            <a:r>
              <a:rPr lang="en-US" b="1" baseline="0" smtClean="0"/>
              <a:t> on machine assisted data collection</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0638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0074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213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5998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32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999711538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4999711538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n-US" b="1"/>
              <a:t>2 minutes</a:t>
            </a:r>
            <a:endParaRPr b="1"/>
          </a:p>
          <a:p>
            <a:pPr marL="0" marR="0" lvl="0" indent="0" algn="l" rtl="0">
              <a:spcBef>
                <a:spcPts val="0"/>
              </a:spcBef>
              <a:spcAft>
                <a:spcPts val="0"/>
              </a:spcAft>
              <a:buClr>
                <a:srgbClr val="000000"/>
              </a:buClr>
              <a:buFont typeface="Arial"/>
              <a:buNone/>
            </a:pPr>
            <a:endParaRPr/>
          </a:p>
          <a:p>
            <a:pPr marL="0" marR="0" lvl="0" indent="0" algn="l" rtl="0">
              <a:spcBef>
                <a:spcPts val="0"/>
              </a:spcBef>
              <a:spcAft>
                <a:spcPts val="0"/>
              </a:spcAft>
              <a:buClr>
                <a:srgbClr val="000000"/>
              </a:buClr>
              <a:buFont typeface="Arial"/>
              <a:buNone/>
            </a:pPr>
            <a:r>
              <a:rPr lang="en-US"/>
              <a:t>Different researchers engage the coding process in different ways… However you choose to create and organize codes, you should expect it will be a multi-step process, maybe 4, 5, or more rounds, and that there will be a great deal of “back-and-forth” throughout the process.</a:t>
            </a:r>
            <a:endParaRPr/>
          </a:p>
        </p:txBody>
      </p:sp>
      <p:sp>
        <p:nvSpPr>
          <p:cNvPr id="185" name="Google Shape;185;g4999711538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182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2462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a:t>
            </a:r>
            <a:r>
              <a:rPr lang="en-US" b="1" smtClean="0"/>
              <a:t>I</a:t>
            </a:r>
          </a:p>
          <a:p>
            <a:pPr marL="0" lvl="0" indent="0" algn="l" rtl="0">
              <a:spcBef>
                <a:spcPts val="0"/>
              </a:spcBef>
              <a:spcAft>
                <a:spcPts val="0"/>
              </a:spcAft>
              <a:buSzPts val="1100"/>
              <a:buNone/>
            </a:pPr>
            <a:r>
              <a:rPr lang="en-US" b="1" smtClean="0"/>
              <a:t>n </a:t>
            </a:r>
            <a:r>
              <a:rPr lang="en-US" b="1"/>
              <a:t>quantitative analysis -- are </a:t>
            </a:r>
            <a:r>
              <a:rPr lang="en-US" b="1" smtClean="0"/>
              <a:t>variable-based</a:t>
            </a:r>
          </a:p>
          <a:p>
            <a:pPr marL="0" lvl="0" indent="0" algn="l" rtl="0">
              <a:spcBef>
                <a:spcPts val="0"/>
              </a:spcBef>
              <a:spcAft>
                <a:spcPts val="0"/>
              </a:spcAft>
              <a:buSzPts val="1100"/>
              <a:buNone/>
            </a:pPr>
            <a:r>
              <a:rPr lang="en-US" b="1" smtClean="0"/>
              <a:t>Add the visual of deep/machine/AI</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7646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21ce25a37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21ce25a37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smtClean="0"/>
              <a:t>ADD visual of neural networks</a:t>
            </a:r>
          </a:p>
          <a:p>
            <a:pPr marL="0" lvl="0" indent="0" algn="l" rtl="0">
              <a:spcBef>
                <a:spcPts val="0"/>
              </a:spcBef>
              <a:spcAft>
                <a:spcPts val="0"/>
              </a:spcAft>
              <a:buSzPts val="1100"/>
              <a:buNone/>
            </a:pPr>
            <a:r>
              <a:rPr lang="en-US" b="1" smtClean="0"/>
              <a:t>Add a list of the common equation based too</a:t>
            </a:r>
            <a:endParaRPr b="1"/>
          </a:p>
        </p:txBody>
      </p:sp>
      <p:sp>
        <p:nvSpPr>
          <p:cNvPr id="279" name="Google Shape;279;g521ce25a37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9808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1ce25a3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21ce25a37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288" name="Google Shape;288;g521ce25a37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2795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1ce25a3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21ce25a37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288" name="Google Shape;288;g521ce25a37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9614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21ce25a3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521ce25a3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303" name="Google Shape;303;g521ce25a3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9439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21ce25a37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521ce25a37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Overview</a:t>
            </a:r>
            <a:endParaRPr b="1"/>
          </a:p>
          <a:p>
            <a:pPr marL="0" lvl="0" indent="0" algn="l" rtl="0">
              <a:spcBef>
                <a:spcPts val="0"/>
              </a:spcBef>
              <a:spcAft>
                <a:spcPts val="0"/>
              </a:spcAft>
              <a:buSzPts val="1100"/>
              <a:buNone/>
            </a:pPr>
            <a:r>
              <a:rPr lang="en-US" b="1"/>
              <a:t>ML groups observations/individuals with similar experiences -- person-based</a:t>
            </a:r>
            <a:endParaRPr b="1"/>
          </a:p>
          <a:p>
            <a:pPr marL="0" lvl="0" indent="0" algn="l" rtl="0">
              <a:spcBef>
                <a:spcPts val="0"/>
              </a:spcBef>
              <a:spcAft>
                <a:spcPts val="0"/>
              </a:spcAft>
              <a:buSzPts val="1100"/>
              <a:buNone/>
            </a:pPr>
            <a:r>
              <a:rPr lang="en-US" b="1"/>
              <a:t>Traditional “theming” in qualitative research -- and equation-based models in quantitative analysis -- are variable-based</a:t>
            </a:r>
            <a:endParaRPr b="1"/>
          </a:p>
        </p:txBody>
      </p:sp>
      <p:sp>
        <p:nvSpPr>
          <p:cNvPr id="303" name="Google Shape;303;g521ce25a37_0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1053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21ce25a37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21ce25a37_2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521ce25a37_2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3340048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281730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999711538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4999711538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1 minute</a:t>
            </a:r>
            <a:endParaRPr b="1"/>
          </a:p>
          <a:p>
            <a:pPr marL="0" marR="0" lvl="0" indent="0" algn="l" rtl="0">
              <a:spcBef>
                <a:spcPts val="0"/>
              </a:spcBef>
              <a:spcAft>
                <a:spcPts val="0"/>
              </a:spcAft>
              <a:buNone/>
            </a:pPr>
            <a:endParaRPr b="1"/>
          </a:p>
          <a:p>
            <a:pPr marL="0" marR="0" lvl="0" indent="0" algn="l" rtl="0">
              <a:spcBef>
                <a:spcPts val="0"/>
              </a:spcBef>
              <a:spcAft>
                <a:spcPts val="0"/>
              </a:spcAft>
              <a:buNone/>
            </a:pPr>
            <a:r>
              <a:rPr lang="en-US" b="1"/>
              <a:t>Treat Coding as an Iterative Process</a:t>
            </a:r>
            <a:r>
              <a:rPr lang="en-US"/>
              <a:t/>
            </a:r>
            <a:br>
              <a:rPr lang="en-US"/>
            </a:br>
            <a:r>
              <a:rPr lang="en-US"/>
              <a:t>Test Codes and Revise: Look for codes that aren’t being used, aren’t distinct enough from other codes, are defined too broad or too specific…</a:t>
            </a:r>
            <a:br>
              <a:rPr lang="en-US"/>
            </a:br>
            <a:r>
              <a:rPr lang="en-US"/>
              <a:t>Review Coding Process: Make sure you and other coders are being consistent in your application of the codes across the data set.</a:t>
            </a:r>
            <a:endParaRPr/>
          </a:p>
          <a:p>
            <a:pPr marL="0" marR="0" lvl="0" indent="0" algn="l" rtl="0">
              <a:spcBef>
                <a:spcPts val="0"/>
              </a:spcBef>
              <a:spcAft>
                <a:spcPts val="0"/>
              </a:spcAft>
              <a:buNone/>
            </a:pPr>
            <a:r>
              <a:rPr lang="en-US"/>
              <a:t/>
            </a:r>
            <a:br>
              <a:rPr lang="en-US"/>
            </a:br>
            <a:r>
              <a:rPr lang="en-US" b="1"/>
              <a:t>Actively Work with 20-30 Codes at a Time</a:t>
            </a:r>
            <a:r>
              <a:rPr lang="en-US"/>
              <a:t/>
            </a:r>
            <a:br>
              <a:rPr lang="en-US"/>
            </a:br>
            <a:r>
              <a:rPr lang="en-US"/>
              <a:t>You’ll likely have more than 20-30 codes, but should actively code with only 20-30 codes to ensure consistency.</a:t>
            </a:r>
            <a:endParaRPr/>
          </a:p>
          <a:p>
            <a:pPr marL="0" marR="0" lvl="0" indent="0" algn="l" rtl="0">
              <a:spcBef>
                <a:spcPts val="0"/>
              </a:spcBef>
              <a:spcAft>
                <a:spcPts val="0"/>
              </a:spcAft>
              <a:buNone/>
            </a:pPr>
            <a:r>
              <a:rPr lang="en-US"/>
              <a:t/>
            </a:r>
            <a:br>
              <a:rPr lang="en-US"/>
            </a:br>
            <a:r>
              <a:rPr lang="en-US" b="1"/>
              <a:t>Break Up the Coding Process</a:t>
            </a:r>
            <a:r>
              <a:rPr lang="en-US"/>
              <a:t/>
            </a:r>
            <a:br>
              <a:rPr lang="en-US"/>
            </a:br>
            <a:r>
              <a:rPr lang="en-US"/>
              <a:t>You can code for a specific chapter rather than the whole dissertation/book.</a:t>
            </a:r>
            <a:br>
              <a:rPr lang="en-US"/>
            </a:br>
            <a:r>
              <a:rPr lang="en-US"/>
              <a:t>You can split the codebook thematically, and code in rounds.</a:t>
            </a:r>
            <a:endParaRPr/>
          </a:p>
          <a:p>
            <a:pPr marL="0" marR="0" lvl="0" indent="0" algn="l" rtl="0">
              <a:spcBef>
                <a:spcPts val="0"/>
              </a:spcBef>
              <a:spcAft>
                <a:spcPts val="0"/>
              </a:spcAft>
              <a:buNone/>
            </a:pPr>
            <a:r>
              <a:rPr lang="en-US"/>
              <a:t/>
            </a:r>
            <a:br>
              <a:rPr lang="en-US"/>
            </a:br>
            <a:r>
              <a:rPr lang="en-US" b="1"/>
              <a:t>Keep a Codebook</a:t>
            </a:r>
            <a:r>
              <a:rPr lang="en-US"/>
              <a:t/>
            </a:r>
            <a:br>
              <a:rPr lang="en-US"/>
            </a:br>
            <a:r>
              <a:rPr lang="en-US"/>
              <a:t>Include information noted on “Defining Codes” slide, and regularly refer back to it.</a:t>
            </a:r>
            <a:br>
              <a:rPr lang="en-US"/>
            </a:br>
            <a:r>
              <a:rPr lang="en-US"/>
              <a:t>This is a living document that should be revised as needed.</a:t>
            </a:r>
            <a:endParaRPr/>
          </a:p>
          <a:p>
            <a:pPr marL="0" marR="0" lvl="0" indent="0" algn="l" rtl="0">
              <a:spcBef>
                <a:spcPts val="0"/>
              </a:spcBef>
              <a:spcAft>
                <a:spcPts val="0"/>
              </a:spcAft>
              <a:buNone/>
            </a:pPr>
            <a:r>
              <a:rPr lang="en-US"/>
              <a:t/>
            </a:r>
            <a:br>
              <a:rPr lang="en-US"/>
            </a:br>
            <a:r>
              <a:rPr lang="en-US" b="1"/>
              <a:t>Memo as You Code</a:t>
            </a:r>
            <a:r>
              <a:rPr lang="en-US"/>
              <a:t/>
            </a:r>
            <a:br>
              <a:rPr lang="en-US"/>
            </a:br>
            <a:r>
              <a:rPr lang="en-US"/>
              <a:t>Make notes reflecting on the coding process, perhaps noting ideas for codes that aren’t yet included and/or revisions to existing codes.</a:t>
            </a:r>
            <a:br>
              <a:rPr lang="en-US"/>
            </a:br>
            <a:r>
              <a:rPr lang="en-US"/>
              <a:t>You may also write analytic memos, making a note that reflects initial thoughts about the meaning of your work (i.e., preliminary analysis)</a:t>
            </a:r>
            <a:br>
              <a:rPr lang="en-US"/>
            </a:br>
            <a:endParaRPr/>
          </a:p>
        </p:txBody>
      </p:sp>
      <p:sp>
        <p:nvSpPr>
          <p:cNvPr id="208" name="Google Shape;208;g4999711538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591484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16409965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21ce25a3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21ce25a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Each code as a percent of all codes for each article</a:t>
            </a:r>
          </a:p>
          <a:p>
            <a:pPr marL="0" lvl="0" indent="0" algn="l" rtl="0">
              <a:spcBef>
                <a:spcPts val="0"/>
              </a:spcBef>
              <a:spcAft>
                <a:spcPts val="0"/>
              </a:spcAft>
              <a:buNone/>
            </a:pPr>
            <a:r>
              <a:rPr lang="en-US" smtClean="0"/>
              <a:t>Sorted </a:t>
            </a:r>
            <a:r>
              <a:rPr lang="en-US"/>
              <a:t>from most common code to least common code</a:t>
            </a:r>
            <a:endParaRPr/>
          </a:p>
          <a:p>
            <a:pPr marL="0" lvl="0" indent="0" algn="l" rtl="0">
              <a:spcBef>
                <a:spcPts val="0"/>
              </a:spcBef>
              <a:spcAft>
                <a:spcPts val="0"/>
              </a:spcAft>
              <a:buNone/>
            </a:pPr>
            <a:r>
              <a:rPr lang="en-US"/>
              <a:t>Does not include micro practice, macro practice, and abelism which all have a mean of 0</a:t>
            </a:r>
            <a:r>
              <a:rPr lang="en-US" smtClean="0"/>
              <a:t>%</a:t>
            </a:r>
          </a:p>
          <a:p>
            <a:pPr marL="0" lvl="0" indent="0" algn="l" rtl="0">
              <a:spcBef>
                <a:spcPts val="0"/>
              </a:spcBef>
              <a:spcAft>
                <a:spcPts val="0"/>
              </a:spcAft>
              <a:buNone/>
            </a:pPr>
            <a:endParaRPr lang="en-US" smtClean="0"/>
          </a:p>
          <a:p>
            <a:pPr marL="0" lvl="0" indent="0" algn="l" rtl="0">
              <a:spcBef>
                <a:spcPts val="0"/>
              </a:spcBef>
              <a:spcAft>
                <a:spcPts val="0"/>
              </a:spcAft>
              <a:buNone/>
            </a:pPr>
            <a:r>
              <a:rPr lang="en-US" smtClean="0"/>
              <a:t>Add key to cluster plots</a:t>
            </a:r>
          </a:p>
          <a:p>
            <a:pPr marL="0" lvl="0" indent="0" algn="l" rtl="0">
              <a:spcBef>
                <a:spcPts val="0"/>
              </a:spcBef>
              <a:spcAft>
                <a:spcPts val="0"/>
              </a:spcAft>
              <a:buNone/>
            </a:pPr>
            <a:r>
              <a:rPr lang="en-US" smtClean="0"/>
              <a:t>Discuss column vs row based analysis</a:t>
            </a:r>
          </a:p>
          <a:p>
            <a:pPr marL="0" lvl="0" indent="0" algn="l" rtl="0">
              <a:spcBef>
                <a:spcPts val="0"/>
              </a:spcBef>
              <a:spcAft>
                <a:spcPts val="0"/>
              </a:spcAft>
              <a:buNone/>
            </a:pPr>
            <a:r>
              <a:rPr lang="en-US" smtClean="0"/>
              <a:t>Put all the direct output on 1 slide</a:t>
            </a:r>
          </a:p>
          <a:p>
            <a:pPr marL="0" lvl="0" indent="0" algn="l" rtl="0">
              <a:spcBef>
                <a:spcPts val="0"/>
              </a:spcBef>
              <a:spcAft>
                <a:spcPts val="0"/>
              </a:spcAft>
              <a:buNone/>
            </a:pPr>
            <a:endParaRPr/>
          </a:p>
        </p:txBody>
      </p:sp>
      <p:sp>
        <p:nvSpPr>
          <p:cNvPr id="320" name="Google Shape;320;g521ce25a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3528745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21ce25a3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21ce25a37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WSS -- skree plot</a:t>
            </a:r>
            <a:endParaRPr/>
          </a:p>
          <a:p>
            <a:pPr marL="0" lvl="0" indent="0" algn="l" rtl="0">
              <a:spcBef>
                <a:spcPts val="0"/>
              </a:spcBef>
              <a:spcAft>
                <a:spcPts val="0"/>
              </a:spcAft>
              <a:buNone/>
            </a:pPr>
            <a:r>
              <a:rPr lang="en-US"/>
              <a:t>This suggests 4 clusters exist</a:t>
            </a:r>
            <a:endParaRPr/>
          </a:p>
        </p:txBody>
      </p:sp>
      <p:sp>
        <p:nvSpPr>
          <p:cNvPr id="327" name="Google Shape;327;g521ce25a37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1765423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21ce25a3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21ce25a37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WSS -- skree plot</a:t>
            </a:r>
            <a:endParaRPr/>
          </a:p>
          <a:p>
            <a:pPr marL="0" lvl="0" indent="0" algn="l" rtl="0">
              <a:spcBef>
                <a:spcPts val="0"/>
              </a:spcBef>
              <a:spcAft>
                <a:spcPts val="0"/>
              </a:spcAft>
              <a:buNone/>
            </a:pPr>
            <a:r>
              <a:rPr lang="en-US"/>
              <a:t>This suggests 4 clusters exist</a:t>
            </a:r>
            <a:endParaRPr/>
          </a:p>
        </p:txBody>
      </p:sp>
      <p:sp>
        <p:nvSpPr>
          <p:cNvPr id="327" name="Google Shape;327;g521ce25a37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407568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23234436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785116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2275947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1ce25a37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1ce25a37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21ce25a37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3950967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1ce25a37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1ce25a37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1ce25a37_2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346952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999711538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4999711538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2 minutes</a:t>
            </a:r>
            <a:endParaRPr b="1"/>
          </a:p>
          <a:p>
            <a:pPr marL="0" marR="0" lvl="0" indent="0" algn="l" rtl="0">
              <a:spcBef>
                <a:spcPts val="0"/>
              </a:spcBef>
              <a:spcAft>
                <a:spcPts val="0"/>
              </a:spcAft>
              <a:buNone/>
            </a:pPr>
            <a:endParaRPr/>
          </a:p>
          <a:p>
            <a:pPr marL="0" marR="0" lvl="0" indent="0" algn="l" rtl="0">
              <a:spcBef>
                <a:spcPts val="0"/>
              </a:spcBef>
              <a:spcAft>
                <a:spcPts val="0"/>
              </a:spcAft>
              <a:buNone/>
            </a:pPr>
            <a:r>
              <a:rPr lang="en-US"/>
              <a:t>The process of identifying themes related to your research findings. This is different than identifying ideas/concepts/topics that come up throughout your data set. It’s “bigger picture” stuff…</a:t>
            </a:r>
            <a:endParaRPr/>
          </a:p>
          <a:p>
            <a:pPr marL="0" marR="0" lvl="0" indent="0" algn="l" rtl="0">
              <a:spcBef>
                <a:spcPts val="0"/>
              </a:spcBef>
              <a:spcAft>
                <a:spcPts val="0"/>
              </a:spcAft>
              <a:buNone/>
            </a:pPr>
            <a:r>
              <a:rPr lang="en-US"/>
              <a:t/>
            </a:r>
            <a:br>
              <a:rPr lang="en-US"/>
            </a:br>
            <a:r>
              <a:rPr lang="en-US"/>
              <a:t>Overarching Themes: What is happening in your data overall?</a:t>
            </a:r>
            <a:br>
              <a:rPr lang="en-US"/>
            </a:br>
            <a:r>
              <a:rPr lang="en-US"/>
              <a:t>Subgroup Themes: What is happening in your data for specific subgroups?</a:t>
            </a:r>
            <a:br>
              <a:rPr lang="en-US"/>
            </a:br>
            <a:r>
              <a:rPr lang="en-US"/>
              <a:t>Typology Themes: What is happening in your data by specific dimensions of coded data?</a:t>
            </a:r>
            <a:br>
              <a:rPr lang="en-US"/>
            </a:br>
            <a:endParaRPr/>
          </a:p>
          <a:p>
            <a:pPr marL="0" marR="0" lvl="0" indent="0" algn="l" rtl="0">
              <a:spcBef>
                <a:spcPts val="0"/>
              </a:spcBef>
              <a:spcAft>
                <a:spcPts val="0"/>
              </a:spcAft>
              <a:buNone/>
            </a:pPr>
            <a:r>
              <a:rPr lang="en-US"/>
              <a:t>for typology, give example of financial planning and program development… where you may notice there are certain groups of administrators or certain agencies or certain cities (whatever your studying) that approach financial planning and program development for social services in different ways… Perhaps you notice some are social justice oriented, making decisions based primarily on client/community needs, others are fiscally driven, making decisions based primarily on maintaining a balanced budget, while others may be incentive driven, making decisions focused on disincentivizing the use of social welfare and incentivizing the use of work. Your may divide your data into three typologies: social justice oriented, fiscally oriented, and work incentive oriented.</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An analysis plan is a living document that you revise as you discover new questions, add codes to the codebook, and revise your plan based on null findings. The plan should document:</a:t>
            </a:r>
            <a:endParaRPr/>
          </a:p>
          <a:p>
            <a:pPr marL="0" marR="0" lvl="0" indent="0" algn="l" rtl="0">
              <a:spcBef>
                <a:spcPts val="0"/>
              </a:spcBef>
              <a:spcAft>
                <a:spcPts val="0"/>
              </a:spcAft>
              <a:buNone/>
            </a:pPr>
            <a:endParaRPr/>
          </a:p>
          <a:p>
            <a:pPr marL="457200" marR="0" lvl="0" indent="-317500" algn="l" rtl="0">
              <a:spcBef>
                <a:spcPts val="0"/>
              </a:spcBef>
              <a:spcAft>
                <a:spcPts val="0"/>
              </a:spcAft>
              <a:buSzPts val="1400"/>
              <a:buChar char="●"/>
            </a:pPr>
            <a:r>
              <a:rPr lang="en-US"/>
              <a:t>Research Question(s) You Want to Answer: Identify Specific Question(s) to Answer</a:t>
            </a:r>
            <a:endParaRPr/>
          </a:p>
          <a:p>
            <a:pPr marL="457200" marR="0" lvl="0" indent="-317500" algn="l" rtl="0">
              <a:spcBef>
                <a:spcPts val="0"/>
              </a:spcBef>
              <a:spcAft>
                <a:spcPts val="0"/>
              </a:spcAft>
              <a:buSzPts val="1400"/>
              <a:buChar char="●"/>
            </a:pPr>
            <a:r>
              <a:rPr lang="en-US"/>
              <a:t>Codes, Attributes, and Queries You’ll Use to Answer Each Question (identify which of these to use to answer each question)</a:t>
            </a:r>
            <a:endParaRPr/>
          </a:p>
          <a:p>
            <a:pPr marL="457200" marR="0" lvl="0" indent="-317500" algn="l" rtl="0">
              <a:spcBef>
                <a:spcPts val="0"/>
              </a:spcBef>
              <a:spcAft>
                <a:spcPts val="0"/>
              </a:spcAft>
              <a:buSzPts val="1400"/>
              <a:buChar char="●"/>
            </a:pPr>
            <a:r>
              <a:rPr lang="en-US"/>
              <a:t>Relevant Themes, Subgroups, and Typologies</a:t>
            </a:r>
            <a:endParaRPr/>
          </a:p>
          <a:p>
            <a:pPr marL="457200" marR="0" lvl="0" indent="0" algn="l" rtl="0">
              <a:spcBef>
                <a:spcPts val="0"/>
              </a:spcBef>
              <a:spcAft>
                <a:spcPts val="0"/>
              </a:spcAft>
              <a:buNone/>
            </a:pPr>
            <a:endParaRPr/>
          </a:p>
          <a:p>
            <a:pPr marL="457200" marR="0" lvl="0" indent="0" algn="l" rtl="0">
              <a:spcBef>
                <a:spcPts val="0"/>
              </a:spcBef>
              <a:spcAft>
                <a:spcPts val="0"/>
              </a:spcAft>
              <a:buNone/>
            </a:pPr>
            <a:r>
              <a:rPr lang="en-US"/>
              <a:t>Multi-Step Nonlinear Process</a:t>
            </a:r>
            <a:br>
              <a:rPr lang="en-US"/>
            </a:br>
            <a:r>
              <a:rPr lang="en-US"/>
              <a:t/>
            </a:r>
            <a:br>
              <a:rPr lang="en-US"/>
            </a:br>
            <a:r>
              <a:rPr lang="en-US"/>
              <a:t>These questions will be more specific than the research questions that motivate your study, and will focus on your actual data.</a:t>
            </a:r>
            <a:br>
              <a:rPr lang="en-US"/>
            </a:br>
            <a:r>
              <a:rPr lang="en-US"/>
              <a:t>Identify Codes, Attributes, Subgroups, Typologies, and Queries Associated with the Specific Questions</a:t>
            </a:r>
            <a:br>
              <a:rPr lang="en-US"/>
            </a:br>
            <a:r>
              <a:rPr lang="en-US"/>
              <a:t>Which help answer the specific question?</a:t>
            </a:r>
            <a:br>
              <a:rPr lang="en-US"/>
            </a:br>
            <a:r>
              <a:rPr lang="en-US"/>
              <a:t>What aspects of these are you interested in?</a:t>
            </a:r>
            <a:br>
              <a:rPr lang="en-US"/>
            </a:br>
            <a:r>
              <a:rPr lang="en-US"/>
              <a:t>What unit of analysis is important to answer your question (e.g., individual or group, stakeholder type, document of a particular era)?</a:t>
            </a:r>
            <a:endParaRPr/>
          </a:p>
          <a:p>
            <a:pPr marL="457200" marR="0" lvl="0" indent="0" algn="l" rtl="0">
              <a:spcBef>
                <a:spcPts val="0"/>
              </a:spcBef>
              <a:spcAft>
                <a:spcPts val="0"/>
              </a:spcAft>
              <a:buNone/>
            </a:pPr>
            <a:r>
              <a:rPr lang="en-US"/>
              <a:t>If you have a hypothesis, plan to test both to prove and disprove.</a:t>
            </a:r>
            <a:br>
              <a:rPr lang="en-US"/>
            </a:br>
            <a:r>
              <a:rPr lang="en-US"/>
              <a:t>How might the concepts/ideas/categories for which you coded contribute to your research question?</a:t>
            </a:r>
            <a:br>
              <a:rPr lang="en-US"/>
            </a:br>
            <a:endParaRPr/>
          </a:p>
        </p:txBody>
      </p:sp>
      <p:sp>
        <p:nvSpPr>
          <p:cNvPr id="214" name="Google Shape;214;g4999711538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1ce25a37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1ce25a37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1ce25a37_2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36021265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1ce25a37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1ce25a37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1ce25a37_2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228705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1ce25a37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1ce25a37_2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521ce25a37_2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748291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new</a:t>
            </a:r>
            <a:r>
              <a:rPr lang="en-US" baseline="0" smtClean="0"/>
              <a:t> side – the excel spreadsheet</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3827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dd9bc5c7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4dd9bc5c78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t>1 minute</a:t>
            </a:r>
            <a:endParaRPr b="1"/>
          </a:p>
        </p:txBody>
      </p:sp>
      <p:sp>
        <p:nvSpPr>
          <p:cNvPr id="247" name="Google Shape;247;g4dd9bc5c78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dd9bc5c7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4dd9bc5c7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b="1"/>
              <a:t>1 minute</a:t>
            </a:r>
            <a:endParaRPr b="1"/>
          </a:p>
        </p:txBody>
      </p:sp>
      <p:sp>
        <p:nvSpPr>
          <p:cNvPr id="259" name="Google Shape;259;g4dd9bc5c78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4000"/>
              <a:buFont typeface="Trebuchet MS"/>
              <a:buNone/>
              <a:defRPr sz="4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8" name="Google Shape;28;p2"/>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600"/>
              <a:buFont typeface="Noto Sans Symbols"/>
              <a:buNone/>
              <a:defRPr sz="20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9" name="Google Shape;29;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0" name="Google Shape;30;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1" name="Google Shape;31;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8" name="Google Shape;98;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9" name="Google Shape;99;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280"/>
              <a:buFont typeface="Noto Sans Symbols"/>
              <a:buNone/>
              <a:defRPr sz="16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5" name="Google Shape;105;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6" name="Google Shape;106;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0" name="Google Shape;120;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1" name="Google Shape;121;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9" name="Google Shape;12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0" name="Google Shape;13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5" name="Google Shape;135;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6" name="Google Shape;136;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1" name="Google Shape;141;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2" name="Google Shape;142;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35" name="Google Shape;35;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6" name="Google Shape;36;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7" name="Google Shape;37;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0" name="Google Shape;40;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1" name="Google Shape;41;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2"/>
        <p:cNvGrpSpPr/>
        <p:nvPr/>
      </p:nvGrpSpPr>
      <p:grpSpPr>
        <a:xfrm>
          <a:off x="0" y="0"/>
          <a:ext cx="0" cy="0"/>
          <a:chOff x="0" y="0"/>
          <a:chExt cx="0" cy="0"/>
        </a:xfrm>
      </p:grpSpPr>
      <p:grpSp>
        <p:nvGrpSpPr>
          <p:cNvPr id="43" name="Google Shape;43;p5"/>
          <p:cNvGrpSpPr/>
          <p:nvPr/>
        </p:nvGrpSpPr>
        <p:grpSpPr>
          <a:xfrm>
            <a:off x="0" y="-8467"/>
            <a:ext cx="12192000" cy="6866467"/>
            <a:chOff x="0" y="-8467"/>
            <a:chExt cx="12192000" cy="6866467"/>
          </a:xfrm>
        </p:grpSpPr>
        <p:cxnSp>
          <p:nvCxnSpPr>
            <p:cNvPr id="44" name="Google Shape;44;p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45" name="Google Shape;45;p5"/>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6" name="Google Shape;46;p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7" name="Google Shape;47;p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8" name="Google Shape;48;p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50" name="Google Shape;50;p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51" name="Google Shape;51;p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52" name="Google Shape;52;p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5400"/>
              <a:buFont typeface="Trebuchet MS"/>
              <a:buNone/>
              <a:defRPr sz="5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5" name="Google Shape;55;p5"/>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lstStyle>
            <a:lvl1pPr marR="0" lvl="0" algn="r"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R="0" lvl="1" algn="ctr"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2pPr>
            <a:lvl3pPr marR="0" lvl="2" algn="ctr"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3pPr>
            <a:lvl4pPr marR="0" lvl="3"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4pPr>
            <a:lvl5pPr marR="0" lvl="4"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5pPr>
            <a:lvl6pPr marR="0" lvl="5"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6pPr>
            <a:lvl7pPr marR="0" lvl="6"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7pPr>
            <a:lvl8pPr marR="0" lvl="7"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8pPr>
            <a:lvl9pPr marR="0" lvl="8"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9pPr>
          </a:lstStyle>
          <a:p>
            <a:endParaRPr/>
          </a:p>
        </p:txBody>
      </p:sp>
      <p:sp>
        <p:nvSpPr>
          <p:cNvPr id="56" name="Google Shape;56;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7" name="Google Shape;57;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8" name="Google Shape;58;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1" name="Google Shape;61;p6"/>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62" name="Google Shape;62;p6"/>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63" name="Google Shape;63;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4" name="Google Shape;64;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5" name="Google Shape;65;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8" name="Google Shape;68;p7"/>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9pPr>
          </a:lstStyle>
          <a:p>
            <a:endParaRPr/>
          </a:p>
        </p:txBody>
      </p:sp>
      <p:sp>
        <p:nvSpPr>
          <p:cNvPr id="69" name="Google Shape;69;p7"/>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0" name="Google Shape;70;p7"/>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9pPr>
          </a:lstStyle>
          <a:p>
            <a:endParaRPr/>
          </a:p>
        </p:txBody>
      </p:sp>
      <p:sp>
        <p:nvSpPr>
          <p:cNvPr id="71" name="Google Shape;71;p7"/>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72" name="Google Shape;72;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3" name="Google Shape;73;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Google Shape;74;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8" name="Google Shape;7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9" name="Google Shape;7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2000"/>
              <a:buFont typeface="Trebuchet MS"/>
              <a:buNone/>
              <a:defRPr sz="2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85" name="Google Shape;8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86" name="Google Shape;8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2400"/>
              <a:buFont typeface="Trebuchet MS"/>
              <a:buNone/>
              <a:defRPr sz="2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9pPr>
          </a:lstStyle>
          <a:p>
            <a:endParaRPr/>
          </a:p>
        </p:txBody>
      </p:sp>
      <p:sp>
        <p:nvSpPr>
          <p:cNvPr id="91" name="Google Shape;91;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2" name="Google Shape;92;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3" name="Google Shape;93;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a:solidFill>
                  <a:schemeClr val="accent1"/>
                </a:solidFill>
                <a:latin typeface="Trebuchet MS"/>
                <a:ea typeface="Trebuchet MS"/>
                <a:cs typeface="Trebuchet MS"/>
                <a:sym typeface="Trebuchet MS"/>
              </a:defRPr>
            </a:lvl1pPr>
            <a:lvl2pPr marL="0" marR="0" lvl="1" indent="0" algn="r" rtl="0">
              <a:spcBef>
                <a:spcPts val="0"/>
              </a:spcBef>
              <a:buNone/>
              <a:defRPr sz="900">
                <a:solidFill>
                  <a:schemeClr val="accent1"/>
                </a:solidFill>
                <a:latin typeface="Trebuchet MS"/>
                <a:ea typeface="Trebuchet MS"/>
                <a:cs typeface="Trebuchet MS"/>
                <a:sym typeface="Trebuchet MS"/>
              </a:defRPr>
            </a:lvl2pPr>
            <a:lvl3pPr marL="0" marR="0" lvl="2" indent="0" algn="r" rtl="0">
              <a:spcBef>
                <a:spcPts val="0"/>
              </a:spcBef>
              <a:buNone/>
              <a:defRPr sz="900">
                <a:solidFill>
                  <a:schemeClr val="accent1"/>
                </a:solidFill>
                <a:latin typeface="Trebuchet MS"/>
                <a:ea typeface="Trebuchet MS"/>
                <a:cs typeface="Trebuchet MS"/>
                <a:sym typeface="Trebuchet MS"/>
              </a:defRPr>
            </a:lvl3pPr>
            <a:lvl4pPr marL="0" marR="0" lvl="3" indent="0" algn="r" rtl="0">
              <a:spcBef>
                <a:spcPts val="0"/>
              </a:spcBef>
              <a:buNone/>
              <a:defRPr sz="900">
                <a:solidFill>
                  <a:schemeClr val="accent1"/>
                </a:solidFill>
                <a:latin typeface="Trebuchet MS"/>
                <a:ea typeface="Trebuchet MS"/>
                <a:cs typeface="Trebuchet MS"/>
                <a:sym typeface="Trebuchet MS"/>
              </a:defRPr>
            </a:lvl4pPr>
            <a:lvl5pPr marL="0" marR="0" lvl="4" indent="0" algn="r" rtl="0">
              <a:spcBef>
                <a:spcPts val="0"/>
              </a:spcBef>
              <a:buNone/>
              <a:defRPr sz="900">
                <a:solidFill>
                  <a:schemeClr val="accent1"/>
                </a:solidFill>
                <a:latin typeface="Trebuchet MS"/>
                <a:ea typeface="Trebuchet MS"/>
                <a:cs typeface="Trebuchet MS"/>
                <a:sym typeface="Trebuchet MS"/>
              </a:defRPr>
            </a:lvl5pPr>
            <a:lvl6pPr marL="0" marR="0" lvl="5" indent="0" algn="r" rtl="0">
              <a:spcBef>
                <a:spcPts val="0"/>
              </a:spcBef>
              <a:buNone/>
              <a:defRPr sz="900">
                <a:solidFill>
                  <a:schemeClr val="accent1"/>
                </a:solidFill>
                <a:latin typeface="Trebuchet MS"/>
                <a:ea typeface="Trebuchet MS"/>
                <a:cs typeface="Trebuchet MS"/>
                <a:sym typeface="Trebuchet MS"/>
              </a:defRPr>
            </a:lvl6pPr>
            <a:lvl7pPr marL="0" marR="0" lvl="6" indent="0" algn="r" rtl="0">
              <a:spcBef>
                <a:spcPts val="0"/>
              </a:spcBef>
              <a:buNone/>
              <a:defRPr sz="900">
                <a:solidFill>
                  <a:schemeClr val="accent1"/>
                </a:solidFill>
                <a:latin typeface="Trebuchet MS"/>
                <a:ea typeface="Trebuchet MS"/>
                <a:cs typeface="Trebuchet MS"/>
                <a:sym typeface="Trebuchet MS"/>
              </a:defRPr>
            </a:lvl7pPr>
            <a:lvl8pPr marL="0" marR="0" lvl="7" indent="0" algn="r" rtl="0">
              <a:spcBef>
                <a:spcPts val="0"/>
              </a:spcBef>
              <a:buNone/>
              <a:defRPr sz="900">
                <a:solidFill>
                  <a:schemeClr val="accent1"/>
                </a:solidFill>
                <a:latin typeface="Trebuchet MS"/>
                <a:ea typeface="Trebuchet MS"/>
                <a:cs typeface="Trebuchet MS"/>
                <a:sym typeface="Trebuchet MS"/>
              </a:defRPr>
            </a:lvl8pPr>
            <a:lvl9pPr marL="0" marR="0" lvl="8" indent="0" algn="r" rtl="0">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hyperlink" Target="https://www.quirkos.com/index.html" TargetMode="External"/><Relationship Id="rId13" Type="http://schemas.openxmlformats.org/officeDocument/2006/relationships/hyperlink" Target="http://www.qsrinternational.com/nvivo/nvivo-products" TargetMode="External"/><Relationship Id="rId3" Type="http://schemas.openxmlformats.org/officeDocument/2006/relationships/hyperlink" Target="https://provalisresearch.com/products/qualitative-data-analysis-software/" TargetMode="External"/><Relationship Id="rId7" Type="http://schemas.openxmlformats.org/officeDocument/2006/relationships/hyperlink" Target="http://www.aquad.de/en/" TargetMode="External"/><Relationship Id="rId12" Type="http://schemas.openxmlformats.org/officeDocument/2006/relationships/hyperlink" Target="https://www.maxqda.com/"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hyperlink" Target="https://www.transana.com/" TargetMode="External"/><Relationship Id="rId11" Type="http://schemas.openxmlformats.org/officeDocument/2006/relationships/hyperlink" Target="https://atlasti.com/" TargetMode="External"/><Relationship Id="rId5" Type="http://schemas.openxmlformats.org/officeDocument/2006/relationships/hyperlink" Target="http://answr.com/" TargetMode="External"/><Relationship Id="rId10" Type="http://schemas.openxmlformats.org/officeDocument/2006/relationships/hyperlink" Target="https://www.dedoose.com/" TargetMode="External"/><Relationship Id="rId4" Type="http://schemas.openxmlformats.org/officeDocument/2006/relationships/hyperlink" Target="http://www.researchware.com/products/hyperresearch.html" TargetMode="External"/><Relationship Id="rId9" Type="http://schemas.openxmlformats.org/officeDocument/2006/relationships/hyperlink" Target="http://www.saturateapp.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www.quirkos.com/index.html" TargetMode="External"/><Relationship Id="rId13" Type="http://schemas.openxmlformats.org/officeDocument/2006/relationships/hyperlink" Target="http://www.qsrinternational.com/nvivo/nvivo-products" TargetMode="External"/><Relationship Id="rId3" Type="http://schemas.openxmlformats.org/officeDocument/2006/relationships/hyperlink" Target="https://provalisresearch.com/products/qualitative-data-analysis-software/" TargetMode="External"/><Relationship Id="rId7" Type="http://schemas.openxmlformats.org/officeDocument/2006/relationships/hyperlink" Target="http://www.aquad.de/en/" TargetMode="External"/><Relationship Id="rId12" Type="http://schemas.openxmlformats.org/officeDocument/2006/relationships/hyperlink" Target="https://www.maxqda.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transana.com/" TargetMode="External"/><Relationship Id="rId11" Type="http://schemas.openxmlformats.org/officeDocument/2006/relationships/hyperlink" Target="https://atlasti.com/" TargetMode="External"/><Relationship Id="rId5" Type="http://schemas.openxmlformats.org/officeDocument/2006/relationships/hyperlink" Target="http://answr.com/" TargetMode="External"/><Relationship Id="rId10" Type="http://schemas.openxmlformats.org/officeDocument/2006/relationships/hyperlink" Target="https://www.dedoose.com/" TargetMode="External"/><Relationship Id="rId4" Type="http://schemas.openxmlformats.org/officeDocument/2006/relationships/hyperlink" Target="http://www.researchware.com/products/hyperresearch.html" TargetMode="External"/><Relationship Id="rId9" Type="http://schemas.openxmlformats.org/officeDocument/2006/relationships/hyperlink" Target="http://www.saturate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524925" y="737700"/>
            <a:ext cx="10821000" cy="340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4860"/>
              <a:buFont typeface="Trebuchet MS"/>
              <a:buNone/>
            </a:pPr>
            <a:r>
              <a:rPr lang="en-US" sz="4860" b="1"/>
              <a:t>Machine Learning with R </a:t>
            </a:r>
            <a:br>
              <a:rPr lang="en-US" sz="4860" b="1"/>
            </a:br>
            <a:r>
              <a:rPr lang="en-US" sz="4860" b="1"/>
              <a:t>using Qualitative Research Codes</a:t>
            </a:r>
            <a:endParaRPr sz="3000"/>
          </a:p>
          <a:p>
            <a:pPr marL="0" marR="0" lvl="0" indent="0" algn="l" rtl="0">
              <a:spcBef>
                <a:spcPts val="1200"/>
              </a:spcBef>
              <a:spcAft>
                <a:spcPts val="0"/>
              </a:spcAft>
              <a:buClr>
                <a:schemeClr val="accent1"/>
              </a:buClr>
              <a:buSzPts val="4860"/>
              <a:buFont typeface="Trebuchet MS"/>
              <a:buNone/>
            </a:pPr>
            <a:endParaRPr sz="2400" b="1"/>
          </a:p>
          <a:p>
            <a:pPr marL="0" marR="0" lvl="0" indent="0" algn="l" rtl="0">
              <a:spcBef>
                <a:spcPts val="0"/>
              </a:spcBef>
              <a:spcAft>
                <a:spcPts val="0"/>
              </a:spcAft>
              <a:buClr>
                <a:schemeClr val="accent1"/>
              </a:buClr>
              <a:buSzPts val="4860"/>
              <a:buFont typeface="Trebuchet MS"/>
              <a:buNone/>
            </a:pPr>
            <a:r>
              <a:rPr lang="en-US" sz="2400" b="1"/>
              <a:t>Marla Stuart, PhD, MSW</a:t>
            </a:r>
            <a:endParaRPr sz="2400" b="1"/>
          </a:p>
          <a:p>
            <a:pPr marL="0" marR="0" lvl="0" indent="0" algn="l" rtl="0">
              <a:spcBef>
                <a:spcPts val="0"/>
              </a:spcBef>
              <a:spcAft>
                <a:spcPts val="0"/>
              </a:spcAft>
              <a:buClr>
                <a:schemeClr val="accent1"/>
              </a:buClr>
              <a:buSzPts val="4860"/>
              <a:buFont typeface="Trebuchet MS"/>
              <a:buNone/>
            </a:pPr>
            <a:r>
              <a:rPr lang="en-US" sz="2400"/>
              <a:t>Fellow, Berkeley Institute for Data Science</a:t>
            </a:r>
            <a:endParaRPr sz="2400"/>
          </a:p>
          <a:p>
            <a:pPr marL="0" marR="0" lvl="0" indent="0" algn="l" rtl="0">
              <a:spcBef>
                <a:spcPts val="0"/>
              </a:spcBef>
              <a:spcAft>
                <a:spcPts val="0"/>
              </a:spcAft>
              <a:buClr>
                <a:schemeClr val="accent1"/>
              </a:buClr>
              <a:buSzPts val="4860"/>
              <a:buFont typeface="Trebuchet MS"/>
              <a:buNone/>
            </a:pPr>
            <a:r>
              <a:rPr lang="en-US" sz="2400"/>
              <a:t>Fellow, Guizhou Berkeley Big Data Innovation Research Center</a:t>
            </a:r>
            <a:endParaRPr sz="2400"/>
          </a:p>
          <a:p>
            <a:pPr marL="0" marR="0" lvl="0" indent="0" algn="l" rtl="0">
              <a:spcBef>
                <a:spcPts val="0"/>
              </a:spcBef>
              <a:spcAft>
                <a:spcPts val="0"/>
              </a:spcAft>
              <a:buClr>
                <a:schemeClr val="accent1"/>
              </a:buClr>
              <a:buSzPts val="4860"/>
              <a:buFont typeface="Trebuchet MS"/>
              <a:buNone/>
            </a:pPr>
            <a:r>
              <a:rPr lang="en-US" sz="2400"/>
              <a:t>March 13, 2019</a:t>
            </a:r>
            <a:endParaRPr sz="2400"/>
          </a:p>
        </p:txBody>
      </p:sp>
      <p:pic>
        <p:nvPicPr>
          <p:cNvPr id="149" name="Google Shape;149;p18"/>
          <p:cNvPicPr preferRelativeResize="0"/>
          <p:nvPr/>
        </p:nvPicPr>
        <p:blipFill rotWithShape="1">
          <a:blip r:embed="rId3">
            <a:alphaModFix/>
          </a:blip>
          <a:srcRect l="7726" t="21996" r="34269" b="21601"/>
          <a:stretch/>
        </p:blipFill>
        <p:spPr>
          <a:xfrm>
            <a:off x="524925" y="4550850"/>
            <a:ext cx="2461676" cy="748050"/>
          </a:xfrm>
          <a:prstGeom prst="rect">
            <a:avLst/>
          </a:prstGeom>
          <a:noFill/>
          <a:ln>
            <a:noFill/>
          </a:ln>
        </p:spPr>
      </p:pic>
      <p:pic>
        <p:nvPicPr>
          <p:cNvPr id="150" name="Google Shape;150;p18"/>
          <p:cNvPicPr preferRelativeResize="0"/>
          <p:nvPr/>
        </p:nvPicPr>
        <p:blipFill rotWithShape="1">
          <a:blip r:embed="rId4">
            <a:alphaModFix/>
          </a:blip>
          <a:srcRect b="6015"/>
          <a:stretch/>
        </p:blipFill>
        <p:spPr>
          <a:xfrm>
            <a:off x="629900" y="5441950"/>
            <a:ext cx="1415650" cy="9622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a:spLocks noGrp="1"/>
          </p:cNvSpPr>
          <p:nvPr>
            <p:ph type="title"/>
          </p:nvPr>
        </p:nvSpPr>
        <p:spPr>
          <a:xfrm>
            <a:off x="158750" y="303750"/>
            <a:ext cx="9027000" cy="5813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500"/>
              <a:t>Qualitative Research and Machine Learning</a:t>
            </a:r>
            <a:endParaRPr sz="3500"/>
          </a:p>
          <a:p>
            <a:pPr marL="0" marR="0" lvl="0" indent="0" algn="l" rtl="0">
              <a:lnSpc>
                <a:spcPct val="115000"/>
              </a:lnSpc>
              <a:spcBef>
                <a:spcPts val="0"/>
              </a:spcBef>
              <a:spcAft>
                <a:spcPts val="0"/>
              </a:spcAft>
              <a:buClr>
                <a:schemeClr val="accent1"/>
              </a:buClr>
              <a:buSzPts val="3600"/>
              <a:buFont typeface="Trebuchet MS"/>
              <a:buNone/>
            </a:pPr>
            <a:endParaRPr sz="900"/>
          </a:p>
          <a:p>
            <a:pPr marL="2743200" lvl="0" indent="457200" algn="l" rtl="0">
              <a:lnSpc>
                <a:spcPct val="115000"/>
              </a:lnSpc>
              <a:spcBef>
                <a:spcPts val="800"/>
              </a:spcBef>
              <a:spcAft>
                <a:spcPts val="0"/>
              </a:spcAft>
              <a:buClr>
                <a:schemeClr val="dk1"/>
              </a:buClr>
              <a:buSzPts val="1100"/>
              <a:buFont typeface="Arial"/>
              <a:buNone/>
            </a:pPr>
            <a:endParaRPr sz="3000">
              <a:solidFill>
                <a:srgbClr val="3F7818"/>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The case for machine assisted text analysis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pic>
        <p:nvPicPr>
          <p:cNvPr id="6" name="Picture 5"/>
          <p:cNvPicPr>
            <a:picLocks noChangeAspect="1"/>
          </p:cNvPicPr>
          <p:nvPr/>
        </p:nvPicPr>
        <p:blipFill>
          <a:blip r:embed="rId3"/>
          <a:stretch>
            <a:fillRect/>
          </a:stretch>
        </p:blipFill>
        <p:spPr>
          <a:xfrm>
            <a:off x="354558" y="1527623"/>
            <a:ext cx="7179481" cy="5007744"/>
          </a:xfrm>
          <a:prstGeom prst="rect">
            <a:avLst/>
          </a:prstGeom>
        </p:spPr>
      </p:pic>
      <p:sp>
        <p:nvSpPr>
          <p:cNvPr id="7" name="TextBox 6"/>
          <p:cNvSpPr txBox="1"/>
          <p:nvPr/>
        </p:nvSpPr>
        <p:spPr>
          <a:xfrm>
            <a:off x="7645553" y="2597072"/>
            <a:ext cx="3843454" cy="3785652"/>
          </a:xfrm>
          <a:prstGeom prst="rect">
            <a:avLst/>
          </a:prstGeom>
          <a:noFill/>
        </p:spPr>
        <p:txBody>
          <a:bodyPr wrap="square" rtlCol="0">
            <a:spAutoFit/>
          </a:bodyPr>
          <a:lstStyle/>
          <a:p>
            <a:pPr algn="ctr"/>
            <a:r>
              <a:rPr lang="en-US" sz="1600" b="1" smtClean="0">
                <a:solidFill>
                  <a:schemeClr val="accent1"/>
                </a:solidFill>
                <a:latin typeface="Trebuchet MS" panose="020B0603020202020204" pitchFamily="34" charset="0"/>
              </a:rPr>
              <a:t>Benefits of Machine Learning</a:t>
            </a:r>
          </a:p>
          <a:p>
            <a:pPr algn="ctr"/>
            <a:endParaRPr lang="en-US" sz="1600" b="1" smtClean="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Natural extension of Content Analysis and Grounded Theory </a:t>
            </a:r>
            <a:br>
              <a:rPr lang="en-US" sz="1600" smtClean="0">
                <a:solidFill>
                  <a:schemeClr val="accent1"/>
                </a:solidFill>
                <a:latin typeface="Trebuchet MS" panose="020B0603020202020204" pitchFamily="34" charset="0"/>
              </a:rPr>
            </a:br>
            <a:r>
              <a:rPr lang="en-US" sz="1600" smtClean="0">
                <a:solidFill>
                  <a:schemeClr val="accent1"/>
                </a:solidFill>
                <a:latin typeface="Trebuchet MS" panose="020B0603020202020204" pitchFamily="34" charset="0"/>
              </a:rPr>
              <a:t>(data-informed)</a:t>
            </a:r>
          </a:p>
          <a:p>
            <a:pPr lvl="0" algn="ctr">
              <a:buSzPts val="1100"/>
            </a:pPr>
            <a:endParaRPr lang="en-US" sz="160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Facilitates use of more text</a:t>
            </a:r>
          </a:p>
          <a:p>
            <a:pPr lvl="0" algn="ctr">
              <a:buSzPts val="1100"/>
            </a:pPr>
            <a:endParaRPr lang="en-US" sz="160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Replicable</a:t>
            </a:r>
          </a:p>
          <a:p>
            <a:pPr lvl="0" algn="ctr">
              <a:buSzPts val="1100"/>
            </a:pPr>
            <a:r>
              <a:rPr lang="en-US" sz="1600" smtClean="0">
                <a:solidFill>
                  <a:schemeClr val="accent1"/>
                </a:solidFill>
                <a:latin typeface="Trebuchet MS" panose="020B0603020202020204" pitchFamily="34" charset="0"/>
              </a:rPr>
              <a:t>Transparent</a:t>
            </a:r>
            <a:endParaRPr lang="en-US" sz="1600">
              <a:solidFill>
                <a:schemeClr val="accent1"/>
              </a:solidFill>
              <a:latin typeface="Trebuchet MS" panose="020B0603020202020204" pitchFamily="34" charset="0"/>
            </a:endParaRPr>
          </a:p>
          <a:p>
            <a:pPr algn="ctr">
              <a:buSzPts val="1100"/>
            </a:pPr>
            <a:r>
              <a:rPr lang="en-US" sz="1600">
                <a:solidFill>
                  <a:schemeClr val="accent1"/>
                </a:solidFill>
                <a:latin typeface="Trebuchet MS" panose="020B0603020202020204" pitchFamily="34" charset="0"/>
              </a:rPr>
              <a:t>Fit statistics</a:t>
            </a:r>
          </a:p>
          <a:p>
            <a:pPr algn="ctr">
              <a:buSzPts val="1100"/>
            </a:pPr>
            <a:r>
              <a:rPr lang="en-US" sz="1600" smtClean="0">
                <a:solidFill>
                  <a:schemeClr val="accent1"/>
                </a:solidFill>
                <a:latin typeface="Trebuchet MS" panose="020B0603020202020204" pitchFamily="34" charset="0"/>
              </a:rPr>
              <a:t>More </a:t>
            </a:r>
            <a:r>
              <a:rPr lang="en-US" sz="1600">
                <a:solidFill>
                  <a:schemeClr val="accent1"/>
                </a:solidFill>
                <a:latin typeface="Trebuchet MS" panose="020B0603020202020204" pitchFamily="34" charset="0"/>
              </a:rPr>
              <a:t>reliable</a:t>
            </a:r>
          </a:p>
          <a:p>
            <a:pPr lvl="0" algn="ctr">
              <a:buSzPts val="1100"/>
            </a:pPr>
            <a:endParaRPr lang="en-US" sz="1600">
              <a:solidFill>
                <a:schemeClr val="accent1"/>
              </a:solidFill>
              <a:latin typeface="Trebuchet MS" panose="020B0603020202020204" pitchFamily="34" charset="0"/>
            </a:endParaRPr>
          </a:p>
          <a:p>
            <a:pPr algn="ctr"/>
            <a:r>
              <a:rPr lang="en-US" sz="1600" smtClean="0">
                <a:solidFill>
                  <a:schemeClr val="accent1"/>
                </a:solidFill>
                <a:latin typeface="Trebuchet MS" panose="020B0603020202020204" pitchFamily="34" charset="0"/>
              </a:rPr>
              <a:t>Efficient</a:t>
            </a:r>
          </a:p>
          <a:p>
            <a:pPr algn="ctr"/>
            <a:endParaRPr lang="en-US" sz="1600">
              <a:solidFill>
                <a:schemeClr val="accent1"/>
              </a:solidFill>
              <a:latin typeface="Trebuchet MS" panose="020B0603020202020204" pitchFamily="34" charset="0"/>
            </a:endParaRPr>
          </a:p>
        </p:txBody>
      </p:sp>
      <p:sp>
        <p:nvSpPr>
          <p:cNvPr id="14" name="Oval 13"/>
          <p:cNvSpPr/>
          <p:nvPr/>
        </p:nvSpPr>
        <p:spPr>
          <a:xfrm>
            <a:off x="3373032" y="5248507"/>
            <a:ext cx="1520850" cy="53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99 citations</a:t>
            </a:r>
            <a:endParaRPr lang="en-US"/>
          </a:p>
        </p:txBody>
      </p:sp>
    </p:spTree>
    <p:extLst>
      <p:ext uri="{BB962C8B-B14F-4D97-AF65-F5344CB8AC3E}">
        <p14:creationId xmlns:p14="http://schemas.microsoft.com/office/powerpoint/2010/main" val="3995032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8794" y="197840"/>
            <a:ext cx="11394412" cy="6462320"/>
          </a:xfrm>
          <a:prstGeom prst="rect">
            <a:avLst/>
          </a:prstGeom>
        </p:spPr>
      </p:pic>
    </p:spTree>
    <p:extLst>
      <p:ext uri="{BB962C8B-B14F-4D97-AF65-F5344CB8AC3E}">
        <p14:creationId xmlns:p14="http://schemas.microsoft.com/office/powerpoint/2010/main" val="1321479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What is Machine Learning?</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graphicFrame>
        <p:nvGraphicFramePr>
          <p:cNvPr id="3" name="Diagram 2"/>
          <p:cNvGraphicFramePr/>
          <p:nvPr>
            <p:extLst>
              <p:ext uri="{D42A27DB-BD31-4B8C-83A1-F6EECF244321}">
                <p14:modId xmlns:p14="http://schemas.microsoft.com/office/powerpoint/2010/main" val="2652713393"/>
              </p:ext>
            </p:extLst>
          </p:nvPr>
        </p:nvGraphicFramePr>
        <p:xfrm>
          <a:off x="508000" y="1527623"/>
          <a:ext cx="6829503" cy="4557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266982" y="2063284"/>
            <a:ext cx="5278244" cy="523220"/>
          </a:xfrm>
          <a:prstGeom prst="rect">
            <a:avLst/>
          </a:prstGeom>
          <a:noFill/>
        </p:spPr>
        <p:txBody>
          <a:bodyPr wrap="square" rtlCol="0">
            <a:spAutoFit/>
          </a:bodyPr>
          <a:lstStyle/>
          <a:p>
            <a:r>
              <a:rPr lang="en-US" smtClean="0">
                <a:latin typeface="Trebuchet MS" panose="020B0603020202020204" pitchFamily="34" charset="0"/>
              </a:rPr>
              <a:t>AI: Techniques that enables machines to mimic human logic, make predictions, and act on those predictions. </a:t>
            </a:r>
            <a:endParaRPr lang="en-US">
              <a:latin typeface="Trebuchet MS" panose="020B0603020202020204" pitchFamily="34" charset="0"/>
            </a:endParaRPr>
          </a:p>
        </p:txBody>
      </p:sp>
      <p:sp>
        <p:nvSpPr>
          <p:cNvPr id="12" name="TextBox 11"/>
          <p:cNvSpPr txBox="1"/>
          <p:nvPr/>
        </p:nvSpPr>
        <p:spPr>
          <a:xfrm>
            <a:off x="6266982" y="3187552"/>
            <a:ext cx="5593824" cy="954107"/>
          </a:xfrm>
          <a:prstGeom prst="rect">
            <a:avLst/>
          </a:prstGeom>
          <a:noFill/>
        </p:spPr>
        <p:txBody>
          <a:bodyPr wrap="square" rtlCol="0">
            <a:spAutoFit/>
          </a:bodyPr>
          <a:lstStyle/>
          <a:p>
            <a:r>
              <a:rPr lang="en-US" smtClean="0">
                <a:latin typeface="Trebuchet MS" panose="020B0603020202020204" pitchFamily="34" charset="0"/>
              </a:rPr>
              <a:t>ML: Techniques by which a computer deploys user-defined logical sequences and statistical methods to predict an observed or unobserved class. If predictions are inaccurate, adaptations to the rules are user-defined.</a:t>
            </a:r>
            <a:endParaRPr lang="en-US">
              <a:latin typeface="Trebuchet MS" panose="020B0603020202020204" pitchFamily="34" charset="0"/>
            </a:endParaRPr>
          </a:p>
        </p:txBody>
      </p:sp>
      <p:sp>
        <p:nvSpPr>
          <p:cNvPr id="13" name="TextBox 12"/>
          <p:cNvSpPr txBox="1"/>
          <p:nvPr/>
        </p:nvSpPr>
        <p:spPr>
          <a:xfrm>
            <a:off x="6266982" y="4675345"/>
            <a:ext cx="5593824" cy="1169551"/>
          </a:xfrm>
          <a:prstGeom prst="rect">
            <a:avLst/>
          </a:prstGeom>
          <a:noFill/>
        </p:spPr>
        <p:txBody>
          <a:bodyPr wrap="square" rtlCol="0">
            <a:spAutoFit/>
          </a:bodyPr>
          <a:lstStyle/>
          <a:p>
            <a:r>
              <a:rPr lang="en-US" smtClean="0">
                <a:latin typeface="Trebuchet MS" panose="020B0603020202020204" pitchFamily="34" charset="0"/>
              </a:rPr>
              <a:t>DL: Techniques by which a computer deploys user-defined logical sequences and statistical methods to predict an observed or unobserved class. </a:t>
            </a:r>
            <a:r>
              <a:rPr lang="en-US">
                <a:latin typeface="Trebuchet MS" panose="020B0603020202020204" pitchFamily="34" charset="0"/>
              </a:rPr>
              <a:t>If predictions are inaccurate, adaptations to the rules </a:t>
            </a:r>
            <a:r>
              <a:rPr lang="en-US">
                <a:latin typeface="Trebuchet MS" panose="020B0603020202020204" pitchFamily="34" charset="0"/>
              </a:rPr>
              <a:t>are </a:t>
            </a:r>
            <a:r>
              <a:rPr lang="en-US" smtClean="0">
                <a:latin typeface="Trebuchet MS" panose="020B0603020202020204" pitchFamily="34" charset="0"/>
              </a:rPr>
              <a:t>computer generated.</a:t>
            </a:r>
            <a:endParaRPr lang="en-US">
              <a:latin typeface="Trebuchet MS" panose="020B0603020202020204" pitchFamily="34" charset="0"/>
            </a:endParaRPr>
          </a:p>
          <a:p>
            <a:endParaRPr lang="en-US">
              <a:latin typeface="Trebuchet MS" panose="020B0603020202020204" pitchFamily="34" charset="0"/>
            </a:endParaRPr>
          </a:p>
        </p:txBody>
      </p:sp>
    </p:spTree>
    <p:extLst>
      <p:ext uri="{BB962C8B-B14F-4D97-AF65-F5344CB8AC3E}">
        <p14:creationId xmlns:p14="http://schemas.microsoft.com/office/powerpoint/2010/main" val="2169008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9167" y="417315"/>
            <a:ext cx="11473666" cy="6023370"/>
          </a:xfrm>
          <a:prstGeom prst="rect">
            <a:avLst/>
          </a:prstGeom>
        </p:spPr>
      </p:pic>
    </p:spTree>
    <p:extLst>
      <p:ext uri="{BB962C8B-B14F-4D97-AF65-F5344CB8AC3E}">
        <p14:creationId xmlns:p14="http://schemas.microsoft.com/office/powerpoint/2010/main" val="4104031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Equations and Algorithms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graphicFrame>
        <p:nvGraphicFramePr>
          <p:cNvPr id="2" name="Table 1"/>
          <p:cNvGraphicFramePr>
            <a:graphicFrameLocks noGrp="1"/>
          </p:cNvGraphicFramePr>
          <p:nvPr>
            <p:extLst>
              <p:ext uri="{D42A27DB-BD31-4B8C-83A1-F6EECF244321}">
                <p14:modId xmlns:p14="http://schemas.microsoft.com/office/powerpoint/2010/main" val="1157460137"/>
              </p:ext>
            </p:extLst>
          </p:nvPr>
        </p:nvGraphicFramePr>
        <p:xfrm>
          <a:off x="584200" y="1101905"/>
          <a:ext cx="11049000" cy="5223835"/>
        </p:xfrm>
        <a:graphic>
          <a:graphicData uri="http://schemas.openxmlformats.org/drawingml/2006/table">
            <a:tbl>
              <a:tblPr firstRow="1" bandRow="1">
                <a:tableStyleId>{9D77C939-328D-45B8-B081-443FAD4E15DF}</a:tableStyleId>
              </a:tblPr>
              <a:tblGrid>
                <a:gridCol w="3111500">
                  <a:extLst>
                    <a:ext uri="{9D8B030D-6E8A-4147-A177-3AD203B41FA5}">
                      <a16:colId xmlns:a16="http://schemas.microsoft.com/office/drawing/2014/main" val="3472178722"/>
                    </a:ext>
                  </a:extLst>
                </a:gridCol>
                <a:gridCol w="3949700">
                  <a:extLst>
                    <a:ext uri="{9D8B030D-6E8A-4147-A177-3AD203B41FA5}">
                      <a16:colId xmlns:a16="http://schemas.microsoft.com/office/drawing/2014/main" val="4068918917"/>
                    </a:ext>
                  </a:extLst>
                </a:gridCol>
                <a:gridCol w="3987800">
                  <a:extLst>
                    <a:ext uri="{9D8B030D-6E8A-4147-A177-3AD203B41FA5}">
                      <a16:colId xmlns:a16="http://schemas.microsoft.com/office/drawing/2014/main" val="3344738439"/>
                    </a:ext>
                  </a:extLst>
                </a:gridCol>
              </a:tblGrid>
              <a:tr h="626646">
                <a:tc>
                  <a:txBody>
                    <a:bodyPr/>
                    <a:lstStyle/>
                    <a:p>
                      <a:pPr algn="ctr"/>
                      <a:endParaRPr lang="en-US" sz="1800">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smtClean="0">
                          <a:solidFill>
                            <a:schemeClr val="accent1"/>
                          </a:solidFill>
                          <a:latin typeface="Trebuchet MS" panose="020B0603020202020204" pitchFamily="34" charset="0"/>
                        </a:rPr>
                        <a:t>Equations</a:t>
                      </a:r>
                      <a:endParaRPr lang="en-US" sz="1800" b="1">
                        <a:solidFill>
                          <a:schemeClr val="accent1"/>
                        </a:solidFill>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b="1" smtClean="0">
                          <a:solidFill>
                            <a:schemeClr val="accent1"/>
                          </a:solidFill>
                          <a:latin typeface="Trebuchet MS" panose="020B0603020202020204" pitchFamily="34" charset="0"/>
                        </a:rPr>
                        <a:t>Algorithms</a:t>
                      </a:r>
                      <a:endParaRPr lang="en-US" sz="1800" b="1">
                        <a:solidFill>
                          <a:schemeClr val="accent1"/>
                        </a:solidFill>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7407796"/>
                  </a:ext>
                </a:extLst>
              </a:tr>
              <a:tr h="2804465">
                <a:tc>
                  <a:txBody>
                    <a:bodyPr/>
                    <a:lstStyle/>
                    <a:p>
                      <a:pPr algn="ctr"/>
                      <a:endParaRPr lang="en-US" sz="1800">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Column-based</a:t>
                      </a:r>
                    </a:p>
                    <a:p>
                      <a:pPr algn="ctr"/>
                      <a:endParaRPr lang="en-US" sz="1800" smtClean="0">
                        <a:latin typeface="Trebuchet MS" panose="020B0603020202020204" pitchFamily="34" charset="0"/>
                      </a:endParaRPr>
                    </a:p>
                    <a:p>
                      <a:pPr algn="ctr"/>
                      <a:r>
                        <a:rPr lang="en-US" sz="1800" smtClean="0">
                          <a:latin typeface="Trebuchet MS" panose="020B0603020202020204" pitchFamily="34" charset="0"/>
                        </a:rPr>
                        <a:t>Relationships among</a:t>
                      </a:r>
                      <a:r>
                        <a:rPr lang="en-US" sz="1800" baseline="0" smtClean="0">
                          <a:latin typeface="Trebuchet MS" panose="020B0603020202020204" pitchFamily="34" charset="0"/>
                        </a:rPr>
                        <a:t> variables relative to all observations</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Measures of uncertainty </a:t>
                      </a:r>
                      <a:br>
                        <a:rPr lang="en-US" sz="1800" baseline="0" smtClean="0">
                          <a:latin typeface="Trebuchet MS" panose="020B0603020202020204" pitchFamily="34" charset="0"/>
                        </a:rPr>
                      </a:br>
                      <a:r>
                        <a:rPr lang="en-US" sz="1800" baseline="0" smtClean="0">
                          <a:latin typeface="Trebuchet MS" panose="020B0603020202020204" pitchFamily="34" charset="0"/>
                        </a:rPr>
                        <a:t>(model fit) well developed</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Statistics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Row-based</a:t>
                      </a:r>
                    </a:p>
                    <a:p>
                      <a:pPr algn="ctr"/>
                      <a:endParaRPr lang="en-US" sz="1800" smtClean="0">
                        <a:latin typeface="Trebuchet MS" panose="020B0603020202020204" pitchFamily="34" charset="0"/>
                      </a:endParaRPr>
                    </a:p>
                    <a:p>
                      <a:pPr algn="ctr"/>
                      <a:r>
                        <a:rPr lang="en-US" sz="1800" smtClean="0">
                          <a:latin typeface="Trebuchet MS" panose="020B0603020202020204" pitchFamily="34" charset="0"/>
                        </a:rPr>
                        <a:t>Relationships</a:t>
                      </a:r>
                      <a:r>
                        <a:rPr lang="en-US" sz="1800" baseline="0" smtClean="0">
                          <a:latin typeface="Trebuchet MS" panose="020B0603020202020204" pitchFamily="34" charset="0"/>
                        </a:rPr>
                        <a:t> among observations relative to all variables</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Measures of uncertainty </a:t>
                      </a:r>
                      <a:br>
                        <a:rPr lang="en-US" sz="1800" baseline="0" smtClean="0">
                          <a:latin typeface="Trebuchet MS" panose="020B0603020202020204" pitchFamily="34" charset="0"/>
                        </a:rPr>
                      </a:br>
                      <a:r>
                        <a:rPr lang="en-US" sz="1800" baseline="0" smtClean="0">
                          <a:latin typeface="Trebuchet MS" panose="020B0603020202020204" pitchFamily="34" charset="0"/>
                        </a:rPr>
                        <a:t>less well developed</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Computer Science/Engineering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03843746"/>
                  </a:ext>
                </a:extLst>
              </a:tr>
              <a:tr h="626240">
                <a:tc>
                  <a:txBody>
                    <a:bodyPr/>
                    <a:lstStyle/>
                    <a:p>
                      <a:pPr algn="ctr"/>
                      <a:r>
                        <a:rPr lang="en-US" sz="1800" smtClean="0">
                          <a:latin typeface="Trebuchet MS" panose="020B0603020202020204" pitchFamily="34" charset="0"/>
                        </a:rPr>
                        <a:t>Predicting</a:t>
                      </a:r>
                      <a:r>
                        <a:rPr lang="en-US" sz="1800" baseline="0" smtClean="0">
                          <a:latin typeface="Trebuchet MS" panose="020B0603020202020204" pitchFamily="34" charset="0"/>
                        </a:rPr>
                        <a:t> </a:t>
                      </a:r>
                      <a:br>
                        <a:rPr lang="en-US" sz="1800" baseline="0" smtClean="0">
                          <a:latin typeface="Trebuchet MS" panose="020B0603020202020204" pitchFamily="34" charset="0"/>
                        </a:rPr>
                      </a:br>
                      <a:r>
                        <a:rPr lang="en-US" sz="1800" baseline="0" smtClean="0">
                          <a:latin typeface="Trebuchet MS" panose="020B0603020202020204" pitchFamily="34" charset="0"/>
                        </a:rPr>
                        <a:t>observed outcomes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Regressions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Supevised Machine</a:t>
                      </a:r>
                      <a:r>
                        <a:rPr lang="en-US" sz="1800" baseline="0" smtClean="0">
                          <a:latin typeface="Trebuchet MS" panose="020B0603020202020204" pitchFamily="34" charset="0"/>
                        </a:rPr>
                        <a:t> Learning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63737634"/>
                  </a:ext>
                </a:extLst>
              </a:tr>
              <a:tr h="1152644">
                <a:tc>
                  <a:txBody>
                    <a:bodyPr/>
                    <a:lstStyle/>
                    <a:p>
                      <a:pPr algn="ctr"/>
                      <a:r>
                        <a:rPr lang="en-US" sz="1800" smtClean="0">
                          <a:latin typeface="Trebuchet MS" panose="020B0603020202020204" pitchFamily="34" charset="0"/>
                        </a:rPr>
                        <a:t>Predicting </a:t>
                      </a:r>
                      <a:br>
                        <a:rPr lang="en-US" sz="1800" smtClean="0">
                          <a:latin typeface="Trebuchet MS" panose="020B0603020202020204" pitchFamily="34" charset="0"/>
                        </a:rPr>
                      </a:br>
                      <a:r>
                        <a:rPr lang="en-US" sz="1800" smtClean="0">
                          <a:latin typeface="Trebuchet MS" panose="020B0603020202020204" pitchFamily="34" charset="0"/>
                        </a:rPr>
                        <a:t>unobserved outcomes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Factor Analysis</a:t>
                      </a:r>
                    </a:p>
                    <a:p>
                      <a:pPr algn="ctr"/>
                      <a:r>
                        <a:rPr lang="en-US" sz="1800" smtClean="0">
                          <a:latin typeface="Trebuchet MS" panose="020B0603020202020204" pitchFamily="34" charset="0"/>
                        </a:rPr>
                        <a:t>Latent Class Analysis</a:t>
                      </a:r>
                    </a:p>
                    <a:p>
                      <a:pPr algn="ctr"/>
                      <a:r>
                        <a:rPr lang="en-US" sz="1800" smtClean="0">
                          <a:latin typeface="Trebuchet MS" panose="020B0603020202020204" pitchFamily="34" charset="0"/>
                        </a:rPr>
                        <a:t>Structural Equation Modeling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Unsupervised</a:t>
                      </a:r>
                      <a:r>
                        <a:rPr lang="en-US" sz="1800" baseline="0" smtClean="0">
                          <a:latin typeface="Trebuchet MS" panose="020B0603020202020204" pitchFamily="34" charset="0"/>
                        </a:rPr>
                        <a:t> Machine Learning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54647709"/>
                  </a:ext>
                </a:extLst>
              </a:tr>
            </a:tbl>
          </a:graphicData>
        </a:graphic>
      </p:graphicFrame>
    </p:spTree>
    <p:extLst>
      <p:ext uri="{BB962C8B-B14F-4D97-AF65-F5344CB8AC3E}">
        <p14:creationId xmlns:p14="http://schemas.microsoft.com/office/powerpoint/2010/main" val="28289129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1952" y="273082"/>
            <a:ext cx="11357832" cy="6267231"/>
          </a:xfrm>
          <a:prstGeom prst="rect">
            <a:avLst/>
          </a:prstGeom>
        </p:spPr>
      </p:pic>
    </p:spTree>
    <p:extLst>
      <p:ext uri="{BB962C8B-B14F-4D97-AF65-F5344CB8AC3E}">
        <p14:creationId xmlns:p14="http://schemas.microsoft.com/office/powerpoint/2010/main" val="1402838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418333" y="22604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smtClean="0">
                <a:solidFill>
                  <a:schemeClr val="accent1"/>
                </a:solidFill>
                <a:latin typeface="Trebuchet MS" panose="020B0603020202020204" pitchFamily="34" charset="0"/>
                <a:ea typeface="Montserrat"/>
                <a:cs typeface="Montserrat"/>
                <a:sym typeface="Montserrat"/>
              </a:rPr>
              <a:t>Common Machine Learning Methods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pic>
        <p:nvPicPr>
          <p:cNvPr id="8" name="Google Shape;262;p35"/>
          <p:cNvPicPr preferRelativeResize="0"/>
          <p:nvPr/>
        </p:nvPicPr>
        <p:blipFill>
          <a:blip r:embed="rId3">
            <a:alphaModFix/>
          </a:blip>
          <a:stretch>
            <a:fillRect/>
          </a:stretch>
        </p:blipFill>
        <p:spPr>
          <a:xfrm>
            <a:off x="1205525" y="2693020"/>
            <a:ext cx="3047473" cy="2846462"/>
          </a:xfrm>
          <a:prstGeom prst="rect">
            <a:avLst/>
          </a:prstGeom>
          <a:noFill/>
          <a:ln>
            <a:noFill/>
          </a:ln>
        </p:spPr>
      </p:pic>
      <p:sp>
        <p:nvSpPr>
          <p:cNvPr id="2" name="TextBox 1"/>
          <p:cNvSpPr txBox="1"/>
          <p:nvPr/>
        </p:nvSpPr>
        <p:spPr>
          <a:xfrm>
            <a:off x="571500" y="5660820"/>
            <a:ext cx="4419600" cy="830997"/>
          </a:xfrm>
          <a:prstGeom prst="rect">
            <a:avLst/>
          </a:prstGeom>
          <a:noFill/>
        </p:spPr>
        <p:txBody>
          <a:bodyPr wrap="square" rtlCol="0">
            <a:spAutoFit/>
          </a:bodyPr>
          <a:lstStyle/>
          <a:p>
            <a:pPr algn="ctr"/>
            <a:r>
              <a:rPr lang="en-US" sz="3200" smtClean="0">
                <a:latin typeface="Trebuchet MS" panose="020B0603020202020204" pitchFamily="34" charset="0"/>
              </a:rPr>
              <a:t>Unsupervised Models</a:t>
            </a:r>
          </a:p>
          <a:p>
            <a:pPr algn="ctr"/>
            <a:r>
              <a:rPr lang="en-US" sz="1600" smtClean="0">
                <a:latin typeface="Trebuchet MS" panose="020B0603020202020204" pitchFamily="34" charset="0"/>
              </a:rPr>
              <a:t>Predicting an unobserved outcome</a:t>
            </a:r>
            <a:endParaRPr lang="en-US" sz="1600">
              <a:latin typeface="Trebuchet MS" panose="020B0603020202020204" pitchFamily="34" charset="0"/>
            </a:endParaRPr>
          </a:p>
        </p:txBody>
      </p:sp>
      <p:sp>
        <p:nvSpPr>
          <p:cNvPr id="10" name="TextBox 9"/>
          <p:cNvSpPr txBox="1"/>
          <p:nvPr/>
        </p:nvSpPr>
        <p:spPr>
          <a:xfrm>
            <a:off x="6819900" y="5660820"/>
            <a:ext cx="4419600" cy="830997"/>
          </a:xfrm>
          <a:prstGeom prst="rect">
            <a:avLst/>
          </a:prstGeom>
          <a:noFill/>
        </p:spPr>
        <p:txBody>
          <a:bodyPr wrap="square" rtlCol="0">
            <a:spAutoFit/>
          </a:bodyPr>
          <a:lstStyle/>
          <a:p>
            <a:pPr algn="ctr"/>
            <a:r>
              <a:rPr lang="en-US" sz="3200" smtClean="0">
                <a:latin typeface="Trebuchet MS" panose="020B0603020202020204" pitchFamily="34" charset="0"/>
              </a:rPr>
              <a:t>Supervised Models</a:t>
            </a:r>
            <a:br>
              <a:rPr lang="en-US" sz="3200" smtClean="0">
                <a:latin typeface="Trebuchet MS" panose="020B0603020202020204" pitchFamily="34" charset="0"/>
              </a:rPr>
            </a:br>
            <a:r>
              <a:rPr lang="en-US" sz="1600" smtClean="0">
                <a:latin typeface="Trebuchet MS" panose="020B0603020202020204" pitchFamily="34" charset="0"/>
              </a:rPr>
              <a:t>Predicting an observed outcome</a:t>
            </a:r>
            <a:endParaRPr lang="en-US" sz="1600">
              <a:latin typeface="Trebuchet MS" panose="020B0603020202020204" pitchFamily="34" charset="0"/>
            </a:endParaRPr>
          </a:p>
        </p:txBody>
      </p:sp>
      <p:pic>
        <p:nvPicPr>
          <p:cNvPr id="4" name="Picture 3"/>
          <p:cNvPicPr>
            <a:picLocks noChangeAspect="1"/>
          </p:cNvPicPr>
          <p:nvPr/>
        </p:nvPicPr>
        <p:blipFill>
          <a:blip r:embed="rId4"/>
          <a:stretch>
            <a:fillRect/>
          </a:stretch>
        </p:blipFill>
        <p:spPr>
          <a:xfrm>
            <a:off x="7569668" y="3598117"/>
            <a:ext cx="2874459" cy="18768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551" y="1258398"/>
            <a:ext cx="3241576" cy="1815614"/>
          </a:xfrm>
          <a:prstGeom prst="rect">
            <a:avLst/>
          </a:prstGeom>
        </p:spPr>
      </p:pic>
    </p:spTree>
    <p:extLst>
      <p:ext uri="{BB962C8B-B14F-4D97-AF65-F5344CB8AC3E}">
        <p14:creationId xmlns:p14="http://schemas.microsoft.com/office/powerpoint/2010/main" val="2561792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7084" y="246612"/>
            <a:ext cx="11357832" cy="6364776"/>
          </a:xfrm>
          <a:prstGeom prst="rect">
            <a:avLst/>
          </a:prstGeom>
        </p:spPr>
      </p:pic>
    </p:spTree>
    <p:extLst>
      <p:ext uri="{BB962C8B-B14F-4D97-AF65-F5344CB8AC3E}">
        <p14:creationId xmlns:p14="http://schemas.microsoft.com/office/powerpoint/2010/main" val="3015338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graphicFrame>
        <p:nvGraphicFramePr>
          <p:cNvPr id="281" name="Google Shape;281;p28"/>
          <p:cNvGraphicFramePr/>
          <p:nvPr/>
        </p:nvGraphicFramePr>
        <p:xfrm>
          <a:off x="1346535" y="2918212"/>
          <a:ext cx="9504300" cy="1854250"/>
        </p:xfrm>
        <a:graphic>
          <a:graphicData uri="http://schemas.openxmlformats.org/drawingml/2006/table">
            <a:tbl>
              <a:tblPr firstRow="1" bandRow="1">
                <a:noFill/>
                <a:tableStyleId>{9D77C939-328D-45B8-B081-443FAD4E15DF}</a:tableStyleId>
              </a:tblPr>
              <a:tblGrid>
                <a:gridCol w="2179675">
                  <a:extLst>
                    <a:ext uri="{9D8B030D-6E8A-4147-A177-3AD203B41FA5}">
                      <a16:colId xmlns:a16="http://schemas.microsoft.com/office/drawing/2014/main" val="20000"/>
                    </a:ext>
                  </a:extLst>
                </a:gridCol>
                <a:gridCol w="1464925">
                  <a:extLst>
                    <a:ext uri="{9D8B030D-6E8A-4147-A177-3AD203B41FA5}">
                      <a16:colId xmlns:a16="http://schemas.microsoft.com/office/drawing/2014/main" val="20001"/>
                    </a:ext>
                  </a:extLst>
                </a:gridCol>
                <a:gridCol w="1464925">
                  <a:extLst>
                    <a:ext uri="{9D8B030D-6E8A-4147-A177-3AD203B41FA5}">
                      <a16:colId xmlns:a16="http://schemas.microsoft.com/office/drawing/2014/main" val="20002"/>
                    </a:ext>
                  </a:extLst>
                </a:gridCol>
                <a:gridCol w="1464925">
                  <a:extLst>
                    <a:ext uri="{9D8B030D-6E8A-4147-A177-3AD203B41FA5}">
                      <a16:colId xmlns:a16="http://schemas.microsoft.com/office/drawing/2014/main" val="20003"/>
                    </a:ext>
                  </a:extLst>
                </a:gridCol>
                <a:gridCol w="1464925">
                  <a:extLst>
                    <a:ext uri="{9D8B030D-6E8A-4147-A177-3AD203B41FA5}">
                      <a16:colId xmlns:a16="http://schemas.microsoft.com/office/drawing/2014/main" val="20004"/>
                    </a:ext>
                  </a:extLst>
                </a:gridCol>
                <a:gridCol w="1464925">
                  <a:extLst>
                    <a:ext uri="{9D8B030D-6E8A-4147-A177-3AD203B41FA5}">
                      <a16:colId xmlns:a16="http://schemas.microsoft.com/office/drawing/2014/main" val="20005"/>
                    </a:ext>
                  </a:extLst>
                </a:gridCol>
              </a:tblGrid>
              <a:tr h="370850">
                <a:tc>
                  <a:txBody>
                    <a:bodyPr/>
                    <a:lstStyle/>
                    <a:p>
                      <a:pPr marL="0" marR="0" lvl="0" indent="0" algn="l" rtl="0">
                        <a:lnSpc>
                          <a:spcPct val="100000"/>
                        </a:lnSpc>
                        <a:spcBef>
                          <a:spcPts val="0"/>
                        </a:spcBef>
                        <a:spcAft>
                          <a:spcPts val="0"/>
                        </a:spcAft>
                        <a:buNone/>
                      </a:pPr>
                      <a:r>
                        <a:rPr lang="en-US" sz="1600" b="1" u="none" strike="noStrike" cap="none">
                          <a:latin typeface="Montserrat"/>
                          <a:ea typeface="Montserrat"/>
                          <a:cs typeface="Montserrat"/>
                          <a:sym typeface="Montserrat"/>
                        </a:rPr>
                        <a:t>observation</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energy</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protein</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fat</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calcium</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iron</a:t>
                      </a:r>
                      <a:endParaRPr sz="1600" b="1"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BRAISED</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340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28</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2.6</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HAMBURGER</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245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21</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17</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2.7</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ROAST</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420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7</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2.0</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STEAK</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375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32</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2.6</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82" name="Google Shape;282;p28"/>
          <p:cNvSpPr/>
          <p:nvPr/>
        </p:nvSpPr>
        <p:spPr>
          <a:xfrm>
            <a:off x="1708301" y="5344258"/>
            <a:ext cx="8775300" cy="4278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418333" y="22604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clustering: distance measure</a:t>
            </a:r>
            <a:endParaRPr sz="4000" b="0" i="0" u="none" strike="noStrike" cap="none">
              <a:solidFill>
                <a:schemeClr val="accent1"/>
              </a:solidFill>
              <a:latin typeface="Trebuchet MS" panose="020B0603020202020204" pitchFamily="34" charset="0"/>
              <a:ea typeface="Montserrat"/>
              <a:cs typeface="Montserrat"/>
              <a:sym typeface="Montserrat"/>
            </a:endParaRPr>
          </a:p>
        </p:txBody>
      </p:sp>
      <mc:AlternateContent xmlns:mc="http://schemas.openxmlformats.org/markup-compatibility/2006" xmlns:a14="http://schemas.microsoft.com/office/drawing/2010/main">
        <mc:Choice Requires="a14">
          <p:sp>
            <p:nvSpPr>
              <p:cNvPr id="7" name="Rectangle 6"/>
              <p:cNvSpPr/>
              <p:nvPr/>
            </p:nvSpPr>
            <p:spPr>
              <a:xfrm>
                <a:off x="4582465" y="1527623"/>
                <a:ext cx="3041602"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𝑗𝑖</m:t>
                          </m:r>
                        </m:sub>
                      </m:sSub>
                      <m:r>
                        <a:rPr lang="en-US" i="0">
                          <a:latin typeface="Cambria Math" panose="02040503050406030204" pitchFamily="18" charset="0"/>
                        </a:rPr>
                        <m:t>= </m:t>
                      </m:r>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𝑝</m:t>
                              </m:r>
                              <m:r>
                                <a:rPr lang="en-US" i="0">
                                  <a:latin typeface="Cambria Math" panose="02040503050406030204" pitchFamily="18" charset="0"/>
                                </a:rPr>
                                <m:t>−1</m:t>
                              </m:r>
                            </m:sub>
                            <m:sup>
                              <m:r>
                                <a:rPr lang="en-US" i="1">
                                  <a:latin typeface="Cambria Math" panose="02040503050406030204" pitchFamily="18" charset="0"/>
                                </a:rPr>
                                <m:t>𝑝</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𝑖𝑝</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𝑗𝑝</m:t>
                                          </m:r>
                                        </m:sub>
                                      </m:sSub>
                                    </m:e>
                                  </m:d>
                                </m:e>
                                <m:sup>
                                  <m:r>
                                    <a:rPr lang="en-US" i="0">
                                      <a:latin typeface="Cambria Math" panose="02040503050406030204" pitchFamily="18" charset="0"/>
                                    </a:rPr>
                                    <m:t>2</m:t>
                                  </m:r>
                                </m:sup>
                              </m:sSup>
                            </m:e>
                          </m:nary>
                        </m:e>
                      </m:rad>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4582465" y="1527623"/>
                <a:ext cx="3041602" cy="91069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9"/>
          <p:cNvPicPr preferRelativeResize="0"/>
          <p:nvPr/>
        </p:nvPicPr>
        <p:blipFill/>
        <p:spPr>
          <a:xfrm>
            <a:off x="6445650" y="259725"/>
            <a:ext cx="2922300" cy="2947075"/>
          </a:xfrm>
          <a:prstGeom prst="rect">
            <a:avLst/>
          </a:prstGeom>
          <a:noFill/>
          <a:ln>
            <a:noFill/>
          </a:ln>
        </p:spPr>
      </p:pic>
      <p:sp>
        <p:nvSpPr>
          <p:cNvPr id="157" name="Google Shape;157;p19"/>
          <p:cNvSpPr txBox="1">
            <a:spLocks noGrp="1"/>
          </p:cNvSpPr>
          <p:nvPr>
            <p:ph type="title"/>
          </p:nvPr>
        </p:nvSpPr>
        <p:spPr>
          <a:xfrm>
            <a:off x="500625" y="1220525"/>
            <a:ext cx="8798700" cy="51408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It’s Okay Not to Know (IOKN2K)</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280 workshops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1,100 consultations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working groups</a:t>
            </a:r>
            <a:endParaRPr sz="3600">
              <a:solidFill>
                <a:srgbClr val="3F7818"/>
              </a:solidFill>
            </a:endParaRPr>
          </a:p>
          <a:p>
            <a:pPr marL="457200" lvl="0" indent="-457200" algn="l" rtl="0">
              <a:lnSpc>
                <a:spcPct val="113000"/>
              </a:lnSpc>
              <a:spcBef>
                <a:spcPts val="0"/>
              </a:spcBef>
              <a:spcAft>
                <a:spcPts val="0"/>
              </a:spcAft>
              <a:buClr>
                <a:srgbClr val="3F7818"/>
              </a:buClr>
              <a:buSzPts val="3600"/>
              <a:buChar char="●"/>
            </a:pPr>
            <a:r>
              <a:rPr lang="en-US" sz="3600">
                <a:solidFill>
                  <a:srgbClr val="3F7818"/>
                </a:solidFill>
              </a:rPr>
              <a:t>special research projects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approx. 6,000 scholars served per year</a:t>
            </a:r>
            <a:endParaRPr sz="3600">
              <a:solidFill>
                <a:srgbClr val="3F7818"/>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3992" y="602667"/>
            <a:ext cx="11357832" cy="5578323"/>
          </a:xfrm>
          <a:prstGeom prst="rect">
            <a:avLst/>
          </a:prstGeom>
        </p:spPr>
      </p:pic>
    </p:spTree>
    <p:extLst>
      <p:ext uri="{BB962C8B-B14F-4D97-AF65-F5344CB8AC3E}">
        <p14:creationId xmlns:p14="http://schemas.microsoft.com/office/powerpoint/2010/main" val="607153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29"/>
          <p:cNvSpPr txBox="1"/>
          <p:nvPr/>
        </p:nvSpPr>
        <p:spPr>
          <a:xfrm>
            <a:off x="409608" y="19939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hierarchical</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sp>
        <p:nvSpPr>
          <p:cNvPr id="291" name="Google Shape;291;p29"/>
          <p:cNvSpPr/>
          <p:nvPr/>
        </p:nvSpPr>
        <p:spPr>
          <a:xfrm>
            <a:off x="6714800" y="1258050"/>
            <a:ext cx="4862100" cy="4071000"/>
          </a:xfrm>
          <a:prstGeom prst="rect">
            <a:avLst/>
          </a:prstGeom>
          <a:noFill/>
          <a:ln>
            <a:noFill/>
          </a:ln>
        </p:spPr>
        <p:txBody>
          <a:bodyPr spcFirstLastPara="1" wrap="square" lIns="91425" tIns="45700" rIns="91425" bIns="45700" anchor="t" anchorCtr="0">
            <a:noAutofit/>
          </a:bodyPr>
          <a:lstStyle/>
          <a:p>
            <a:pPr marL="0" marR="4150" lvl="0" indent="0" algn="just" rtl="0">
              <a:spcBef>
                <a:spcPts val="0"/>
              </a:spcBef>
              <a:spcAft>
                <a:spcPts val="0"/>
              </a:spcAft>
              <a:buNone/>
            </a:pPr>
            <a:r>
              <a:rPr lang="en-US" sz="1800" b="1">
                <a:solidFill>
                  <a:srgbClr val="000000"/>
                </a:solidFill>
                <a:latin typeface="Calibri"/>
                <a:ea typeface="Calibri"/>
                <a:cs typeface="Calibri"/>
                <a:sym typeface="Calibri"/>
              </a:rPr>
              <a:t>Logic</a:t>
            </a:r>
            <a:endParaRPr/>
          </a:p>
          <a:p>
            <a:pPr marL="457200" marR="4150" lvl="0" indent="-457200" algn="just" rtl="0">
              <a:spcBef>
                <a:spcPts val="0"/>
              </a:spcBef>
              <a:spcAft>
                <a:spcPts val="0"/>
              </a:spcAft>
              <a:buNone/>
            </a:pPr>
            <a:r>
              <a:rPr lang="en-US" sz="1800">
                <a:solidFill>
                  <a:srgbClr val="000000"/>
                </a:solidFill>
                <a:latin typeface="Calibri"/>
                <a:ea typeface="Calibri"/>
                <a:cs typeface="Calibri"/>
                <a:sym typeface="Calibri"/>
              </a:rPr>
              <a:t>1.	Each case or observation starts as its own cluster. </a:t>
            </a: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r>
              <a:rPr lang="en-US" sz="1800">
                <a:solidFill>
                  <a:srgbClr val="000000"/>
                </a:solidFill>
                <a:latin typeface="Calibri"/>
                <a:ea typeface="Calibri"/>
                <a:cs typeface="Calibri"/>
                <a:sym typeface="Calibri"/>
              </a:rPr>
              <a:t>2.	Clusters are combined two at a time until all clusters are merged into a single cluster. </a:t>
            </a: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r>
              <a:rPr lang="en-US" sz="1800" b="1">
                <a:solidFill>
                  <a:srgbClr val="000000"/>
                </a:solidFill>
                <a:latin typeface="Calibri"/>
                <a:ea typeface="Calibri"/>
                <a:cs typeface="Calibri"/>
                <a:sym typeface="Calibri"/>
              </a:rPr>
              <a:t>Algorithm</a:t>
            </a:r>
            <a:endParaRPr sz="1800" b="1">
              <a:solidFill>
                <a:srgbClr val="000000"/>
              </a:solidFill>
              <a:latin typeface="Calibri"/>
              <a:ea typeface="Calibri"/>
              <a:cs typeface="Calibri"/>
              <a:sym typeface="Calibri"/>
            </a:endParaRPr>
          </a:p>
          <a:p>
            <a:pPr marL="457200" marR="0" lvl="0" indent="-457200" algn="l" rtl="0">
              <a:spcBef>
                <a:spcPts val="0"/>
              </a:spcBef>
              <a:spcAft>
                <a:spcPts val="0"/>
              </a:spcAft>
              <a:buNone/>
            </a:pPr>
            <a:r>
              <a:rPr lang="en-US" sz="1800">
                <a:solidFill>
                  <a:srgbClr val="000000"/>
                </a:solidFill>
                <a:latin typeface="Calibri"/>
                <a:ea typeface="Calibri"/>
                <a:cs typeface="Calibri"/>
                <a:sym typeface="Calibri"/>
              </a:rPr>
              <a:t>1.</a:t>
            </a:r>
            <a:r>
              <a:rPr lang="en-US" sz="1800" b="1">
                <a:solidFill>
                  <a:srgbClr val="000000"/>
                </a:solidFill>
                <a:latin typeface="Calibri"/>
                <a:ea typeface="Calibri"/>
                <a:cs typeface="Calibri"/>
                <a:sym typeface="Calibri"/>
              </a:rPr>
              <a:t>	</a:t>
            </a:r>
            <a:r>
              <a:rPr lang="en-US" sz="1800" smtClean="0">
                <a:solidFill>
                  <a:srgbClr val="000000"/>
                </a:solidFill>
                <a:latin typeface="Calibri"/>
                <a:ea typeface="Calibri"/>
                <a:cs typeface="Calibri"/>
                <a:sym typeface="Calibri"/>
              </a:rPr>
              <a:t>Define </a:t>
            </a:r>
            <a:r>
              <a:rPr lang="en-US" sz="1800">
                <a:solidFill>
                  <a:srgbClr val="000000"/>
                </a:solidFill>
                <a:latin typeface="Calibri"/>
                <a:ea typeface="Calibri"/>
                <a:cs typeface="Calibri"/>
                <a:sym typeface="Calibri"/>
              </a:rPr>
              <a:t>each observation (row, case) as a cluster.</a:t>
            </a:r>
            <a:endParaRPr/>
          </a:p>
          <a:p>
            <a:pPr marL="457200" marR="0" lvl="0" indent="-457200" algn="l" rtl="0">
              <a:spcBef>
                <a:spcPts val="0"/>
              </a:spcBef>
              <a:spcAft>
                <a:spcPts val="0"/>
              </a:spcAft>
              <a:buNone/>
            </a:pPr>
            <a:r>
              <a:rPr lang="en-US" sz="1800">
                <a:solidFill>
                  <a:srgbClr val="000000"/>
                </a:solidFill>
                <a:latin typeface="Calibri"/>
                <a:ea typeface="Calibri"/>
                <a:cs typeface="Calibri"/>
                <a:sym typeface="Calibri"/>
              </a:rPr>
              <a:t>2.	Calculate the distances between every cluster and every other cluster.</a:t>
            </a:r>
            <a:endParaRPr/>
          </a:p>
          <a:p>
            <a:pPr marL="457200" marR="3959" lvl="2" indent="-457200" algn="l" rtl="0">
              <a:spcBef>
                <a:spcPts val="0"/>
              </a:spcBef>
              <a:spcAft>
                <a:spcPts val="0"/>
              </a:spcAft>
              <a:buNone/>
            </a:pPr>
            <a:r>
              <a:rPr lang="en-US" sz="1800" b="0" i="0" u="none" strike="noStrike" cap="none">
                <a:solidFill>
                  <a:srgbClr val="000000"/>
                </a:solidFill>
                <a:latin typeface="Calibri"/>
                <a:ea typeface="Calibri"/>
                <a:cs typeface="Calibri"/>
                <a:sym typeface="Calibri"/>
              </a:rPr>
              <a:t>3.	Combine the two clusters that have the smallest distance. This reduces the </a:t>
            </a:r>
            <a:r>
              <a:rPr lang="en-US" sz="1800" b="0" i="0" u="none" strike="noStrike" cap="none" smtClean="0">
                <a:solidFill>
                  <a:srgbClr val="000000"/>
                </a:solidFill>
                <a:latin typeface="Calibri"/>
                <a:ea typeface="Calibri"/>
                <a:cs typeface="Calibri"/>
                <a:sym typeface="Calibri"/>
              </a:rPr>
              <a:t>num­ber </a:t>
            </a:r>
            <a:r>
              <a:rPr lang="en-US" sz="1800" b="0" i="0" u="none" strike="noStrike" cap="none">
                <a:solidFill>
                  <a:srgbClr val="000000"/>
                </a:solidFill>
                <a:latin typeface="Calibri"/>
                <a:ea typeface="Calibri"/>
                <a:cs typeface="Calibri"/>
                <a:sym typeface="Calibri"/>
              </a:rPr>
              <a:t>of clusters by one.</a:t>
            </a:r>
            <a:endParaRPr/>
          </a:p>
          <a:p>
            <a:pPr marL="457200" marR="3959" lvl="2" indent="-457200" algn="l" rtl="0">
              <a:spcBef>
                <a:spcPts val="0"/>
              </a:spcBef>
              <a:spcAft>
                <a:spcPts val="0"/>
              </a:spcAft>
              <a:buNone/>
            </a:pPr>
            <a:r>
              <a:rPr lang="en-US" sz="1800" b="0" i="0" u="none" strike="noStrike" cap="none">
                <a:solidFill>
                  <a:srgbClr val="000000"/>
                </a:solidFill>
                <a:latin typeface="Calibri"/>
                <a:ea typeface="Calibri"/>
                <a:cs typeface="Calibri"/>
                <a:sym typeface="Calibri"/>
              </a:rPr>
              <a:t>4.	Repeat steps 2 and 3 until all clusters have been merged into a single cluster containing all observations.</a:t>
            </a:r>
            <a:endParaRPr/>
          </a:p>
        </p:txBody>
      </p:sp>
      <p:sp>
        <p:nvSpPr>
          <p:cNvPr id="292" name="Google Shape;292;p29"/>
          <p:cNvSpPr txBox="1"/>
          <p:nvPr/>
        </p:nvSpPr>
        <p:spPr>
          <a:xfrm>
            <a:off x="366243" y="6337855"/>
            <a:ext cx="11457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7F7F7F"/>
                </a:solidFill>
                <a:latin typeface="Arial"/>
                <a:ea typeface="Arial"/>
                <a:cs typeface="Arial"/>
                <a:sym typeface="Arial"/>
              </a:rPr>
              <a:t>Kabacoff, R. I., (2015). Chapter 16: Cluster analysis. In R in Action: Data analysis and graphics with R (2</a:t>
            </a:r>
            <a:r>
              <a:rPr lang="en-US" sz="1400" baseline="30000">
                <a:solidFill>
                  <a:srgbClr val="7F7F7F"/>
                </a:solidFill>
                <a:latin typeface="Arial"/>
                <a:ea typeface="Arial"/>
                <a:cs typeface="Arial"/>
                <a:sym typeface="Arial"/>
              </a:rPr>
              <a:t>nd</a:t>
            </a:r>
            <a:r>
              <a:rPr lang="en-US" sz="1400">
                <a:solidFill>
                  <a:srgbClr val="7F7F7F"/>
                </a:solidFill>
                <a:latin typeface="Arial"/>
                <a:ea typeface="Arial"/>
                <a:cs typeface="Arial"/>
                <a:sym typeface="Arial"/>
              </a:rPr>
              <a:t> Edition). Manning, Shelter Island.</a:t>
            </a:r>
            <a:endParaRPr sz="1400">
              <a:solidFill>
                <a:srgbClr val="7F7F7F"/>
              </a:solidFill>
              <a:latin typeface="Arial"/>
              <a:ea typeface="Arial"/>
              <a:cs typeface="Arial"/>
              <a:sym typeface="Arial"/>
            </a:endParaRPr>
          </a:p>
        </p:txBody>
      </p:sp>
      <p:graphicFrame>
        <p:nvGraphicFramePr>
          <p:cNvPr id="293" name="Google Shape;293;p29"/>
          <p:cNvGraphicFramePr/>
          <p:nvPr>
            <p:extLst>
              <p:ext uri="{D42A27DB-BD31-4B8C-83A1-F6EECF244321}">
                <p14:modId xmlns:p14="http://schemas.microsoft.com/office/powerpoint/2010/main" val="3447255556"/>
              </p:ext>
            </p:extLst>
          </p:nvPr>
        </p:nvGraphicFramePr>
        <p:xfrm>
          <a:off x="1100140" y="4140312"/>
          <a:ext cx="5356950" cy="1828860"/>
        </p:xfrm>
        <a:graphic>
          <a:graphicData uri="http://schemas.openxmlformats.org/drawingml/2006/table">
            <a:tbl>
              <a:tblPr firstRow="1" bandRow="1">
                <a:noFill/>
                <a:tableStyleId>{9D77C939-328D-45B8-B081-443FAD4E15DF}</a:tableStyleId>
              </a:tblPr>
              <a:tblGrid>
                <a:gridCol w="892825">
                  <a:extLst>
                    <a:ext uri="{9D8B030D-6E8A-4147-A177-3AD203B41FA5}">
                      <a16:colId xmlns:a16="http://schemas.microsoft.com/office/drawing/2014/main" val="20000"/>
                    </a:ext>
                  </a:extLst>
                </a:gridCol>
                <a:gridCol w="892825">
                  <a:extLst>
                    <a:ext uri="{9D8B030D-6E8A-4147-A177-3AD203B41FA5}">
                      <a16:colId xmlns:a16="http://schemas.microsoft.com/office/drawing/2014/main" val="20001"/>
                    </a:ext>
                  </a:extLst>
                </a:gridCol>
                <a:gridCol w="892825">
                  <a:extLst>
                    <a:ext uri="{9D8B030D-6E8A-4147-A177-3AD203B41FA5}">
                      <a16:colId xmlns:a16="http://schemas.microsoft.com/office/drawing/2014/main" val="20002"/>
                    </a:ext>
                  </a:extLst>
                </a:gridCol>
                <a:gridCol w="892825">
                  <a:extLst>
                    <a:ext uri="{9D8B030D-6E8A-4147-A177-3AD203B41FA5}">
                      <a16:colId xmlns:a16="http://schemas.microsoft.com/office/drawing/2014/main" val="20003"/>
                    </a:ext>
                  </a:extLst>
                </a:gridCol>
                <a:gridCol w="892825">
                  <a:extLst>
                    <a:ext uri="{9D8B030D-6E8A-4147-A177-3AD203B41FA5}">
                      <a16:colId xmlns:a16="http://schemas.microsoft.com/office/drawing/2014/main" val="20004"/>
                    </a:ext>
                  </a:extLst>
                </a:gridCol>
                <a:gridCol w="892825">
                  <a:extLst>
                    <a:ext uri="{9D8B030D-6E8A-4147-A177-3AD203B41FA5}">
                      <a16:colId xmlns:a16="http://schemas.microsoft.com/office/drawing/2014/main" val="20005"/>
                    </a:ext>
                  </a:extLst>
                </a:gridCol>
              </a:tblGrid>
              <a:tr h="277575">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cluster</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energy</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protein</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fat</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calcium</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iron</a:t>
                      </a:r>
                      <a:endParaRPr sz="1400" b="1"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340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2.50</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1"/>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170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8</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13</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1.45</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2"/>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160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26</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14</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5.9</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3"/>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4</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57</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78</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5.70</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4"/>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180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22</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367</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2.5</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94" name="Google Shape;294;p29"/>
          <p:cNvPicPr preferRelativeResize="0"/>
          <p:nvPr/>
        </p:nvPicPr>
        <p:blipFill rotWithShape="1">
          <a:blip r:embed="rId3">
            <a:alphaModFix/>
          </a:blip>
          <a:srcRect t="8772" r="37051" b="18005"/>
          <a:stretch/>
        </p:blipFill>
        <p:spPr>
          <a:xfrm>
            <a:off x="1704777" y="1181852"/>
            <a:ext cx="3871450" cy="2743924"/>
          </a:xfrm>
          <a:prstGeom prst="rect">
            <a:avLst/>
          </a:prstGeom>
          <a:noFill/>
          <a:ln>
            <a:noFill/>
          </a:ln>
        </p:spPr>
      </p:pic>
      <p:sp>
        <p:nvSpPr>
          <p:cNvPr id="295" name="Google Shape;295;p29"/>
          <p:cNvSpPr/>
          <p:nvPr/>
        </p:nvSpPr>
        <p:spPr>
          <a:xfrm>
            <a:off x="3696636" y="2164290"/>
            <a:ext cx="18042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6" name="Google Shape;296;p29"/>
          <p:cNvSpPr/>
          <p:nvPr/>
        </p:nvSpPr>
        <p:spPr>
          <a:xfrm>
            <a:off x="2469731" y="2164290"/>
            <a:ext cx="1284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7" name="Google Shape;297;p29"/>
          <p:cNvSpPr/>
          <p:nvPr/>
        </p:nvSpPr>
        <p:spPr>
          <a:xfrm>
            <a:off x="2598034" y="2164290"/>
            <a:ext cx="2085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8" name="Google Shape;298;p29"/>
          <p:cNvSpPr/>
          <p:nvPr/>
        </p:nvSpPr>
        <p:spPr>
          <a:xfrm>
            <a:off x="2806528" y="2164290"/>
            <a:ext cx="1284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9" name="Google Shape;299;p29"/>
          <p:cNvSpPr/>
          <p:nvPr/>
        </p:nvSpPr>
        <p:spPr>
          <a:xfrm>
            <a:off x="2940214" y="2164290"/>
            <a:ext cx="7566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118" y="158212"/>
            <a:ext cx="11479763" cy="6541575"/>
          </a:xfrm>
          <a:prstGeom prst="rect">
            <a:avLst/>
          </a:prstGeom>
        </p:spPr>
      </p:pic>
    </p:spTree>
    <p:extLst>
      <p:ext uri="{BB962C8B-B14F-4D97-AF65-F5344CB8AC3E}">
        <p14:creationId xmlns:p14="http://schemas.microsoft.com/office/powerpoint/2010/main" val="2661967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0"/>
          <p:cNvSpPr txBox="1"/>
          <p:nvPr/>
        </p:nvSpPr>
        <p:spPr>
          <a:xfrm>
            <a:off x="409608" y="19939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partitioning: k-means </a:t>
            </a:r>
            <a:r>
              <a:rPr lang="en-US" sz="4000" b="0" i="0" u="none" strike="noStrike" cap="none" smtClean="0">
                <a:solidFill>
                  <a:schemeClr val="accent1"/>
                </a:solidFill>
                <a:latin typeface="Trebuchet MS" panose="020B0603020202020204" pitchFamily="34" charset="0"/>
                <a:ea typeface="Montserrat"/>
                <a:cs typeface="Montserrat"/>
                <a:sym typeface="Montserrat"/>
              </a:rPr>
              <a:t>and PAM</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sp>
        <p:nvSpPr>
          <p:cNvPr id="306" name="Google Shape;306;p30"/>
          <p:cNvSpPr/>
          <p:nvPr/>
        </p:nvSpPr>
        <p:spPr>
          <a:xfrm>
            <a:off x="5592350" y="1590950"/>
            <a:ext cx="5718000" cy="4102500"/>
          </a:xfrm>
          <a:prstGeom prst="rect">
            <a:avLst/>
          </a:prstGeom>
          <a:noFill/>
          <a:ln>
            <a:noFill/>
          </a:ln>
        </p:spPr>
        <p:txBody>
          <a:bodyPr spcFirstLastPara="1" wrap="square" lIns="91425" tIns="45700" rIns="91425" bIns="45700" anchor="t" anchorCtr="0">
            <a:noAutofit/>
          </a:bodyPr>
          <a:lstStyle/>
          <a:p>
            <a:pPr marL="0" marR="4150" lvl="0" indent="0" rtl="0">
              <a:spcBef>
                <a:spcPts val="0"/>
              </a:spcBef>
              <a:spcAft>
                <a:spcPts val="0"/>
              </a:spcAft>
              <a:buNone/>
            </a:pPr>
            <a:r>
              <a:rPr lang="en-US" sz="1800" b="1">
                <a:solidFill>
                  <a:srgbClr val="000000"/>
                </a:solidFill>
                <a:latin typeface="Calibri"/>
                <a:ea typeface="Calibri"/>
                <a:cs typeface="Calibri"/>
                <a:sym typeface="Calibri"/>
              </a:rPr>
              <a:t>Logic</a:t>
            </a:r>
            <a:endParaRPr/>
          </a:p>
          <a:p>
            <a:pPr marL="457200" marR="4150" lvl="0" indent="-457200" rtl="0">
              <a:spcBef>
                <a:spcPts val="0"/>
              </a:spcBef>
              <a:spcAft>
                <a:spcPts val="0"/>
              </a:spcAft>
              <a:buNone/>
            </a:pPr>
            <a:r>
              <a:rPr lang="en-US" sz="1800">
                <a:solidFill>
                  <a:srgbClr val="000000"/>
                </a:solidFill>
                <a:latin typeface="Calibri"/>
                <a:ea typeface="Calibri"/>
                <a:cs typeface="Calibri"/>
                <a:sym typeface="Calibri"/>
              </a:rPr>
              <a:t>1.	Observations divided into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groups.</a:t>
            </a:r>
            <a:endParaRPr/>
          </a:p>
          <a:p>
            <a:pPr marL="457200" marR="4150" lvl="0" indent="-457200" rtl="0">
              <a:spcBef>
                <a:spcPts val="0"/>
              </a:spcBef>
              <a:spcAft>
                <a:spcPts val="0"/>
              </a:spcAft>
              <a:buNone/>
            </a:pPr>
            <a:r>
              <a:rPr lang="en-US" sz="1800">
                <a:solidFill>
                  <a:srgbClr val="000000"/>
                </a:solidFill>
                <a:latin typeface="Calibri"/>
                <a:ea typeface="Calibri"/>
                <a:cs typeface="Calibri"/>
                <a:sym typeface="Calibri"/>
              </a:rPr>
              <a:t>2.	</a:t>
            </a:r>
            <a:r>
              <a:rPr lang="en-US" sz="1800" smtClean="0">
                <a:solidFill>
                  <a:srgbClr val="000000"/>
                </a:solidFill>
                <a:latin typeface="Calibri"/>
                <a:ea typeface="Calibri"/>
                <a:cs typeface="Calibri"/>
                <a:sym typeface="Calibri"/>
              </a:rPr>
              <a:t>Observations are </a:t>
            </a:r>
            <a:r>
              <a:rPr lang="en-US" sz="1800">
                <a:solidFill>
                  <a:srgbClr val="000000"/>
                </a:solidFill>
                <a:latin typeface="Calibri"/>
                <a:ea typeface="Calibri"/>
                <a:cs typeface="Calibri"/>
                <a:sym typeface="Calibri"/>
              </a:rPr>
              <a:t>reshuffled to form the most cohesive clusters possible.</a:t>
            </a:r>
            <a:endParaRPr/>
          </a:p>
          <a:p>
            <a:pPr marL="457200" marR="4150" lvl="0" indent="-457200" rtl="0">
              <a:spcBef>
                <a:spcPts val="0"/>
              </a:spcBef>
              <a:spcAft>
                <a:spcPts val="0"/>
              </a:spcAft>
              <a:buNone/>
            </a:pPr>
            <a:endParaRPr sz="1800">
              <a:solidFill>
                <a:srgbClr val="000000"/>
              </a:solidFill>
              <a:latin typeface="Calibri"/>
              <a:ea typeface="Calibri"/>
              <a:cs typeface="Calibri"/>
              <a:sym typeface="Calibri"/>
            </a:endParaRPr>
          </a:p>
          <a:p>
            <a:pPr marL="457200" marR="4150" lvl="0" indent="-457200" rtl="0">
              <a:spcBef>
                <a:spcPts val="0"/>
              </a:spcBef>
              <a:spcAft>
                <a:spcPts val="0"/>
              </a:spcAft>
              <a:buNone/>
            </a:pPr>
            <a:r>
              <a:rPr lang="en-US" sz="1800" b="1">
                <a:solidFill>
                  <a:srgbClr val="000000"/>
                </a:solidFill>
                <a:latin typeface="Calibri"/>
                <a:ea typeface="Calibri"/>
                <a:cs typeface="Calibri"/>
                <a:sym typeface="Calibri"/>
              </a:rPr>
              <a:t>Algorithm</a:t>
            </a:r>
            <a:endParaRPr sz="1800" b="1">
              <a:solidFill>
                <a:srgbClr val="000000"/>
              </a:solidFill>
              <a:latin typeface="Calibri"/>
              <a:ea typeface="Calibri"/>
              <a:cs typeface="Calibri"/>
              <a:sym typeface="Calibri"/>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1.	Select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centroids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rows chosen at random).</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2.	Assign each data point to its closest centroid.</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3.	Recalculate the centroids as the average of all data points in a cluster.</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4.	Assign data points to their closest centroids.</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5.	Continue steps 3 and 4 until observations aren't reassigned or the maximum number of iterations is reached.</a:t>
            </a:r>
            <a:endParaRPr sz="1800">
              <a:solidFill>
                <a:srgbClr val="000000"/>
              </a:solidFill>
              <a:latin typeface="Calibri"/>
              <a:ea typeface="Calibri"/>
              <a:cs typeface="Calibri"/>
              <a:sym typeface="Calibri"/>
            </a:endParaRPr>
          </a:p>
        </p:txBody>
      </p:sp>
      <p:sp>
        <p:nvSpPr>
          <p:cNvPr id="307" name="Google Shape;307;p30"/>
          <p:cNvSpPr/>
          <p:nvPr/>
        </p:nvSpPr>
        <p:spPr>
          <a:xfrm>
            <a:off x="1133736" y="1352901"/>
            <a:ext cx="3988200" cy="879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pic>
        <p:nvPicPr>
          <p:cNvPr id="308" name="Google Shape;308;p30"/>
          <p:cNvPicPr preferRelativeResize="0"/>
          <p:nvPr/>
        </p:nvPicPr>
        <p:blipFill rotWithShape="1">
          <a:blip r:embed="rId3">
            <a:alphaModFix/>
          </a:blip>
          <a:srcRect t="7766" r="40044"/>
          <a:stretch/>
        </p:blipFill>
        <p:spPr>
          <a:xfrm>
            <a:off x="804552" y="2052871"/>
            <a:ext cx="4125327" cy="3766270"/>
          </a:xfrm>
          <a:prstGeom prst="rect">
            <a:avLst/>
          </a:prstGeom>
          <a:noFill/>
          <a:ln>
            <a:noFill/>
          </a:ln>
        </p:spPr>
      </p:pic>
      <p:sp>
        <p:nvSpPr>
          <p:cNvPr id="309" name="Google Shape;309;p30"/>
          <p:cNvSpPr txBox="1"/>
          <p:nvPr/>
        </p:nvSpPr>
        <p:spPr>
          <a:xfrm>
            <a:off x="366243" y="6337855"/>
            <a:ext cx="11457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7F7F7F"/>
                </a:solidFill>
                <a:latin typeface="Arial"/>
                <a:ea typeface="Arial"/>
                <a:cs typeface="Arial"/>
                <a:sym typeface="Arial"/>
              </a:rPr>
              <a:t>Kabacoff, R. I., (2015). Chapter 16: Cluster analysis. In R in Action: Data analysis and graphics with R (2</a:t>
            </a:r>
            <a:r>
              <a:rPr lang="en-US" sz="1400" baseline="30000">
                <a:solidFill>
                  <a:srgbClr val="7F7F7F"/>
                </a:solidFill>
                <a:latin typeface="Arial"/>
                <a:ea typeface="Arial"/>
                <a:cs typeface="Arial"/>
                <a:sym typeface="Arial"/>
              </a:rPr>
              <a:t>nd</a:t>
            </a:r>
            <a:r>
              <a:rPr lang="en-US" sz="1400">
                <a:solidFill>
                  <a:srgbClr val="7F7F7F"/>
                </a:solidFill>
                <a:latin typeface="Arial"/>
                <a:ea typeface="Arial"/>
                <a:cs typeface="Arial"/>
                <a:sym typeface="Arial"/>
              </a:rPr>
              <a:t> Edition). Manning, Shelter Island.</a:t>
            </a:r>
            <a:endParaRPr sz="1400">
              <a:solidFill>
                <a:srgbClr val="7F7F7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118" y="158212"/>
            <a:ext cx="11479763" cy="6541575"/>
          </a:xfrm>
          <a:prstGeom prst="rect">
            <a:avLst/>
          </a:prstGeom>
        </p:spPr>
      </p:pic>
    </p:spTree>
    <p:extLst>
      <p:ext uri="{BB962C8B-B14F-4D97-AF65-F5344CB8AC3E}">
        <p14:creationId xmlns:p14="http://schemas.microsoft.com/office/powerpoint/2010/main" val="773032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1"/>
          <p:cNvPicPr preferRelativeResize="0"/>
          <p:nvPr/>
        </p:nvPicPr>
        <p:blipFill/>
        <p:spPr>
          <a:xfrm>
            <a:off x="472750" y="357376"/>
            <a:ext cx="8519050" cy="5938375"/>
          </a:xfrm>
          <a:prstGeom prst="rect">
            <a:avLst/>
          </a:prstGeom>
          <a:noFill/>
          <a:ln>
            <a:noFill/>
          </a:ln>
        </p:spPr>
      </p:pic>
      <p:pic>
        <p:nvPicPr>
          <p:cNvPr id="316" name="Google Shape;316;p31"/>
          <p:cNvPicPr preferRelativeResize="0"/>
          <p:nvPr/>
        </p:nvPicPr>
        <p:blipFill/>
        <p:spPr>
          <a:xfrm>
            <a:off x="4896550" y="630700"/>
            <a:ext cx="3834674" cy="5183001"/>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Codes distribution</a:t>
            </a:r>
            <a:endParaRPr>
              <a:solidFill>
                <a:srgbClr val="3F7818"/>
              </a:solidFill>
            </a:endParaRPr>
          </a:p>
        </p:txBody>
      </p:sp>
      <p:pic>
        <p:nvPicPr>
          <p:cNvPr id="3" name="Picture 2"/>
          <p:cNvPicPr>
            <a:picLocks noChangeAspect="1"/>
          </p:cNvPicPr>
          <p:nvPr/>
        </p:nvPicPr>
        <p:blipFill>
          <a:blip r:embed="rId3"/>
          <a:stretch>
            <a:fillRect/>
          </a:stretch>
        </p:blipFill>
        <p:spPr>
          <a:xfrm>
            <a:off x="1177642" y="1167771"/>
            <a:ext cx="9874352" cy="527459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9" y="298432"/>
            <a:ext cx="12193057" cy="6261135"/>
          </a:xfrm>
          <a:prstGeom prst="rect">
            <a:avLst/>
          </a:prstGeom>
        </p:spPr>
      </p:pic>
    </p:spTree>
    <p:extLst>
      <p:ext uri="{BB962C8B-B14F-4D97-AF65-F5344CB8AC3E}">
        <p14:creationId xmlns:p14="http://schemas.microsoft.com/office/powerpoint/2010/main" val="905913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5"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How many clusters?</a:t>
            </a:r>
            <a:endParaRPr>
              <a:solidFill>
                <a:srgbClr val="3F7818"/>
              </a:solidFill>
            </a:endParaRPr>
          </a:p>
        </p:txBody>
      </p:sp>
      <p:sp>
        <p:nvSpPr>
          <p:cNvPr id="3" name="Rectangle 2"/>
          <p:cNvSpPr/>
          <p:nvPr/>
        </p:nvSpPr>
        <p:spPr>
          <a:xfrm>
            <a:off x="3048218" y="1365856"/>
            <a:ext cx="6096000" cy="4185761"/>
          </a:xfrm>
          <a:prstGeom prst="rect">
            <a:avLst/>
          </a:prstGeom>
        </p:spPr>
        <p:txBody>
          <a:bodyPr>
            <a:spAutoFit/>
          </a:bodyPr>
          <a:lstStyle/>
          <a:p>
            <a:endParaRPr lang="en-US"/>
          </a:p>
          <a:p>
            <a:pPr algn="ctr"/>
            <a:r>
              <a:rPr lang="en-US"/>
              <a:t>******************************************************************* </a:t>
            </a:r>
          </a:p>
          <a:p>
            <a:pPr algn="ctr"/>
            <a:r>
              <a:rPr lang="en-US"/>
              <a:t>* Among all indices:                                                </a:t>
            </a:r>
          </a:p>
          <a:p>
            <a:pPr algn="ctr"/>
            <a:r>
              <a:rPr lang="en-US"/>
              <a:t>* 3 proposed 2 as the best number of clusters </a:t>
            </a:r>
          </a:p>
          <a:p>
            <a:pPr algn="ctr"/>
            <a:r>
              <a:rPr lang="en-US"/>
              <a:t>* 4 proposed 3 as the best number of clusters </a:t>
            </a:r>
          </a:p>
          <a:p>
            <a:pPr algn="ctr"/>
            <a:r>
              <a:rPr lang="en-US"/>
              <a:t>* 1 proposed 4 as the best number of clusters </a:t>
            </a:r>
          </a:p>
          <a:p>
            <a:pPr algn="ctr"/>
            <a:r>
              <a:rPr lang="en-US"/>
              <a:t>* 1 proposed 5 as the best number of clusters </a:t>
            </a:r>
          </a:p>
          <a:p>
            <a:pPr algn="ctr"/>
            <a:r>
              <a:rPr lang="en-US"/>
              <a:t>* 6 proposed 6 as the best number of clusters </a:t>
            </a:r>
          </a:p>
          <a:p>
            <a:pPr algn="ctr"/>
            <a:r>
              <a:rPr lang="en-US"/>
              <a:t>* 1 proposed 7 as the best number of clusters </a:t>
            </a:r>
          </a:p>
          <a:p>
            <a:pPr algn="ctr"/>
            <a:r>
              <a:rPr lang="en-US"/>
              <a:t>* 3 proposed 9 as the best number of clusters </a:t>
            </a:r>
          </a:p>
          <a:p>
            <a:pPr algn="ctr"/>
            <a:r>
              <a:rPr lang="en-US"/>
              <a:t>* 1 proposed 13 as the best number of clusters </a:t>
            </a:r>
          </a:p>
          <a:p>
            <a:pPr algn="ctr"/>
            <a:r>
              <a:rPr lang="en-US"/>
              <a:t>* 3 proposed 20 as the best number of clusters </a:t>
            </a:r>
          </a:p>
          <a:p>
            <a:pPr algn="ctr"/>
            <a:endParaRPr lang="en-US"/>
          </a:p>
          <a:p>
            <a:pPr algn="ctr"/>
            <a:r>
              <a:rPr lang="en-US" smtClean="0"/>
              <a:t>***** </a:t>
            </a:r>
            <a:r>
              <a:rPr lang="en-US"/>
              <a:t>Conclusion *****                            </a:t>
            </a:r>
          </a:p>
          <a:p>
            <a:pPr algn="ctr"/>
            <a:r>
              <a:rPr lang="en-US"/>
              <a:t> </a:t>
            </a:r>
          </a:p>
          <a:p>
            <a:pPr algn="ctr"/>
            <a:r>
              <a:rPr lang="en-US"/>
              <a:t>* According to the majority rule, the best number of clusters is  6 </a:t>
            </a:r>
          </a:p>
          <a:p>
            <a:pPr algn="ctr"/>
            <a:r>
              <a:rPr lang="en-US"/>
              <a:t> </a:t>
            </a:r>
          </a:p>
          <a:p>
            <a:pPr algn="ctr"/>
            <a:r>
              <a:rPr lang="en-US"/>
              <a:t> </a:t>
            </a:r>
          </a:p>
          <a:p>
            <a:pPr algn="ctr"/>
            <a:r>
              <a:rPr lang="en-US"/>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9" y="731286"/>
            <a:ext cx="12193057" cy="5395428"/>
          </a:xfrm>
          <a:prstGeom prst="rect">
            <a:avLst/>
          </a:prstGeom>
        </p:spPr>
      </p:pic>
    </p:spTree>
    <p:extLst>
      <p:ext uri="{BB962C8B-B14F-4D97-AF65-F5344CB8AC3E}">
        <p14:creationId xmlns:p14="http://schemas.microsoft.com/office/powerpoint/2010/main" val="4178547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308625" y="166750"/>
            <a:ext cx="8887200" cy="6573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accent1"/>
              </a:buClr>
              <a:buSzPts val="3600"/>
              <a:buFont typeface="Trebuchet MS"/>
              <a:buNone/>
            </a:pPr>
            <a:r>
              <a:rPr lang="en-US" sz="3500"/>
              <a:t>Agenda</a:t>
            </a:r>
            <a:endParaRPr sz="3500"/>
          </a:p>
          <a:p>
            <a:pPr marL="457200" marR="0" lvl="0" indent="-400050" algn="l" rtl="0">
              <a:lnSpc>
                <a:spcPct val="115000"/>
              </a:lnSpc>
              <a:spcBef>
                <a:spcPts val="1000"/>
              </a:spcBef>
              <a:spcAft>
                <a:spcPts val="0"/>
              </a:spcAft>
              <a:buClr>
                <a:srgbClr val="3F7818"/>
              </a:buClr>
              <a:buSzPts val="2700"/>
              <a:buChar char="●"/>
            </a:pPr>
            <a:r>
              <a:rPr lang="en-US" sz="2700">
                <a:solidFill>
                  <a:srgbClr val="3F7818"/>
                </a:solidFill>
              </a:rPr>
              <a:t>Introductions</a:t>
            </a:r>
            <a:endParaRPr sz="2700">
              <a:solidFill>
                <a:srgbClr val="3F7818"/>
              </a:solidFill>
            </a:endParaRPr>
          </a:p>
          <a:p>
            <a:pPr marL="457200" marR="0" lvl="0" indent="-400050" algn="l" rtl="0">
              <a:lnSpc>
                <a:spcPct val="115000"/>
              </a:lnSpc>
              <a:spcBef>
                <a:spcPts val="0"/>
              </a:spcBef>
              <a:spcAft>
                <a:spcPts val="0"/>
              </a:spcAft>
              <a:buClr>
                <a:srgbClr val="3F7818"/>
              </a:buClr>
              <a:buSzPts val="2700"/>
              <a:buChar char="●"/>
            </a:pPr>
            <a:r>
              <a:rPr lang="en-US" sz="2700">
                <a:solidFill>
                  <a:srgbClr val="3F7818"/>
                </a:solidFill>
              </a:rPr>
              <a:t>Qualitative Research Coding &amp; Analysis (Josué)</a:t>
            </a:r>
            <a:endParaRPr sz="2700">
              <a:solidFill>
                <a:srgbClr val="3F7818"/>
              </a:solidFill>
            </a:endParaRPr>
          </a:p>
          <a:p>
            <a:pPr marL="457200" marR="0" lvl="0" indent="-400050" algn="l" rtl="0">
              <a:lnSpc>
                <a:spcPct val="115000"/>
              </a:lnSpc>
              <a:spcBef>
                <a:spcPts val="0"/>
              </a:spcBef>
              <a:spcAft>
                <a:spcPts val="0"/>
              </a:spcAft>
              <a:buClr>
                <a:srgbClr val="3F7818"/>
              </a:buClr>
              <a:buSzPts val="2700"/>
              <a:buFont typeface="Arial"/>
              <a:buChar char="●"/>
            </a:pPr>
            <a:r>
              <a:rPr lang="en-US" sz="2700">
                <a:solidFill>
                  <a:srgbClr val="3F7818"/>
                </a:solidFill>
              </a:rPr>
              <a:t>Machine Learning with R using</a:t>
            </a:r>
            <a:endParaRPr sz="2700">
              <a:solidFill>
                <a:srgbClr val="3F7818"/>
              </a:solidFill>
            </a:endParaRPr>
          </a:p>
          <a:p>
            <a:pPr marL="0" lvl="0" indent="457200" algn="l" rtl="0">
              <a:lnSpc>
                <a:spcPct val="115000"/>
              </a:lnSpc>
              <a:spcBef>
                <a:spcPts val="0"/>
              </a:spcBef>
              <a:spcAft>
                <a:spcPts val="0"/>
              </a:spcAft>
              <a:buNone/>
            </a:pPr>
            <a:r>
              <a:rPr lang="en-US" sz="2700">
                <a:solidFill>
                  <a:srgbClr val="3F7818"/>
                </a:solidFill>
              </a:rPr>
              <a:t>Qualitative Research Codes (Marla)</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Exporting Code Counts into Excel</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Grouping Data Sources using R</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0753" y="1848437"/>
            <a:ext cx="6975748" cy="3726247"/>
          </a:xfrm>
          <a:prstGeom prst="rect">
            <a:avLst/>
          </a:prstGeom>
        </p:spPr>
      </p:pic>
      <p:sp>
        <p:nvSpPr>
          <p:cNvPr id="3" name="Google Shape;322;p32"/>
          <p:cNvSpPr txBox="1">
            <a:spLocks noGrp="1"/>
          </p:cNvSpPr>
          <p:nvPr>
            <p:ph type="title"/>
          </p:nvPr>
        </p:nvSpPr>
        <p:spPr>
          <a:xfrm>
            <a:off x="525780" y="261524"/>
            <a:ext cx="12191999" cy="583603"/>
          </a:xfrm>
          <a:prstGeom prst="rect">
            <a:avLst/>
          </a:prstGeom>
          <a:noFill/>
          <a:ln>
            <a:noFill/>
          </a:ln>
        </p:spPr>
        <p:txBody>
          <a:bodyPr spcFirstLastPara="1" wrap="square" lIns="91425" tIns="45700" rIns="91425" bIns="45700" anchor="t" anchorCtr="0">
            <a:noAutofit/>
          </a:bodyPr>
          <a:lstStyle/>
          <a:p>
            <a:pPr marL="0" marR="0" lvl="0" indent="0" rtl="0">
              <a:lnSpc>
                <a:spcPct val="114000"/>
              </a:lnSpc>
              <a:spcBef>
                <a:spcPts val="0"/>
              </a:spcBef>
              <a:spcAft>
                <a:spcPts val="1000"/>
              </a:spcAft>
              <a:buNone/>
            </a:pPr>
            <a:r>
              <a:rPr lang="en-US" smtClean="0"/>
              <a:t>Comparing Models</a:t>
            </a:r>
            <a:endParaRPr>
              <a:solidFill>
                <a:srgbClr val="3F7818"/>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81474061"/>
              </p:ext>
            </p:extLst>
          </p:nvPr>
        </p:nvGraphicFramePr>
        <p:xfrm>
          <a:off x="2069290" y="5666117"/>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15</a:t>
                      </a:r>
                      <a:endParaRPr lang="en-US"/>
                    </a:p>
                  </a:txBody>
                  <a:tcPr/>
                </a:tc>
                <a:tc>
                  <a:txBody>
                    <a:bodyPr/>
                    <a:lstStyle/>
                    <a:p>
                      <a:pPr algn="ctr"/>
                      <a:r>
                        <a:rPr lang="en-US" smtClean="0"/>
                        <a:t>19</a:t>
                      </a:r>
                      <a:endParaRPr lang="en-US"/>
                    </a:p>
                  </a:txBody>
                  <a:tcPr/>
                </a:tc>
                <a:tc>
                  <a:txBody>
                    <a:bodyPr/>
                    <a:lstStyle/>
                    <a:p>
                      <a:pPr algn="ctr"/>
                      <a:r>
                        <a:rPr lang="en-US" smtClean="0"/>
                        <a:t>22</a:t>
                      </a:r>
                      <a:endParaRPr lang="en-US"/>
                    </a:p>
                  </a:txBody>
                  <a:tcPr/>
                </a:tc>
                <a:tc>
                  <a:txBody>
                    <a:bodyPr/>
                    <a:lstStyle/>
                    <a:p>
                      <a:pPr algn="ctr"/>
                      <a:r>
                        <a:rPr lang="en-US" smtClean="0"/>
                        <a:t>9</a:t>
                      </a:r>
                      <a:endParaRPr lang="en-US"/>
                    </a:p>
                  </a:txBody>
                  <a:tcPr/>
                </a:tc>
                <a:tc>
                  <a:txBody>
                    <a:bodyPr/>
                    <a:lstStyle/>
                    <a:p>
                      <a:pPr algn="ctr"/>
                      <a:r>
                        <a:rPr lang="en-US" smtClean="0"/>
                        <a:t>17</a:t>
                      </a:r>
                      <a:endParaRPr lang="en-US"/>
                    </a:p>
                  </a:txBody>
                  <a:tcPr/>
                </a:tc>
                <a:tc>
                  <a:txBody>
                    <a:bodyPr/>
                    <a:lstStyle/>
                    <a:p>
                      <a:pPr algn="ctr"/>
                      <a:r>
                        <a:rPr lang="en-US" smtClean="0"/>
                        <a:t>1</a:t>
                      </a:r>
                      <a:endParaRPr lang="en-US"/>
                    </a:p>
                  </a:txBody>
                  <a:tcPr/>
                </a:tc>
                <a:extLst>
                  <a:ext uri="{0D108BD9-81ED-4DB2-BD59-A6C34878D82A}">
                    <a16:rowId xmlns:a16="http://schemas.microsoft.com/office/drawing/2014/main" val="8643785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82693899"/>
              </p:ext>
            </p:extLst>
          </p:nvPr>
        </p:nvGraphicFramePr>
        <p:xfrm>
          <a:off x="7967170" y="2503817"/>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14</a:t>
                      </a:r>
                      <a:endParaRPr lang="en-US"/>
                    </a:p>
                  </a:txBody>
                  <a:tcPr/>
                </a:tc>
                <a:tc>
                  <a:txBody>
                    <a:bodyPr/>
                    <a:lstStyle/>
                    <a:p>
                      <a:pPr algn="ctr"/>
                      <a:r>
                        <a:rPr lang="en-US" smtClean="0"/>
                        <a:t>16</a:t>
                      </a:r>
                      <a:endParaRPr lang="en-US"/>
                    </a:p>
                  </a:txBody>
                  <a:tcPr/>
                </a:tc>
                <a:tc>
                  <a:txBody>
                    <a:bodyPr/>
                    <a:lstStyle/>
                    <a:p>
                      <a:pPr algn="ctr"/>
                      <a:r>
                        <a:rPr lang="en-US" smtClean="0"/>
                        <a:t>10</a:t>
                      </a:r>
                      <a:endParaRPr lang="en-US"/>
                    </a:p>
                  </a:txBody>
                  <a:tcPr/>
                </a:tc>
                <a:tc>
                  <a:txBody>
                    <a:bodyPr/>
                    <a:lstStyle/>
                    <a:p>
                      <a:pPr algn="ctr"/>
                      <a:r>
                        <a:rPr lang="en-US" smtClean="0"/>
                        <a:t>13</a:t>
                      </a:r>
                      <a:endParaRPr lang="en-US"/>
                    </a:p>
                  </a:txBody>
                  <a:tcPr/>
                </a:tc>
                <a:tc>
                  <a:txBody>
                    <a:bodyPr/>
                    <a:lstStyle/>
                    <a:p>
                      <a:pPr algn="ctr"/>
                      <a:r>
                        <a:rPr lang="en-US" smtClean="0"/>
                        <a:t>19</a:t>
                      </a:r>
                      <a:endParaRPr lang="en-US"/>
                    </a:p>
                  </a:txBody>
                  <a:tcPr/>
                </a:tc>
                <a:tc>
                  <a:txBody>
                    <a:bodyPr/>
                    <a:lstStyle/>
                    <a:p>
                      <a:pPr algn="ctr"/>
                      <a:r>
                        <a:rPr lang="en-US" smtClean="0"/>
                        <a:t>11</a:t>
                      </a:r>
                      <a:endParaRPr lang="en-US"/>
                    </a:p>
                  </a:txBody>
                  <a:tcPr/>
                </a:tc>
                <a:extLst>
                  <a:ext uri="{0D108BD9-81ED-4DB2-BD59-A6C34878D82A}">
                    <a16:rowId xmlns:a16="http://schemas.microsoft.com/office/drawing/2014/main" val="864378511"/>
                  </a:ext>
                </a:extLst>
              </a:tr>
            </a:tbl>
          </a:graphicData>
        </a:graphic>
      </p:graphicFrame>
      <p:pic>
        <p:nvPicPr>
          <p:cNvPr id="6" name="Picture 5"/>
          <p:cNvPicPr>
            <a:picLocks noChangeAspect="1"/>
          </p:cNvPicPr>
          <p:nvPr/>
        </p:nvPicPr>
        <p:blipFill>
          <a:blip r:embed="rId4"/>
          <a:stretch>
            <a:fillRect/>
          </a:stretch>
        </p:blipFill>
        <p:spPr>
          <a:xfrm>
            <a:off x="8020187" y="439194"/>
            <a:ext cx="3722441" cy="198842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79550925"/>
              </p:ext>
            </p:extLst>
          </p:nvPr>
        </p:nvGraphicFramePr>
        <p:xfrm>
          <a:off x="7967170" y="5630410"/>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16</a:t>
                      </a:r>
                      <a:endParaRPr lang="en-US"/>
                    </a:p>
                  </a:txBody>
                  <a:tcPr/>
                </a:tc>
                <a:tc>
                  <a:txBody>
                    <a:bodyPr/>
                    <a:lstStyle/>
                    <a:p>
                      <a:pPr algn="ctr"/>
                      <a:r>
                        <a:rPr lang="en-US" smtClean="0"/>
                        <a:t>17</a:t>
                      </a:r>
                      <a:endParaRPr lang="en-US"/>
                    </a:p>
                  </a:txBody>
                  <a:tcPr/>
                </a:tc>
                <a:tc>
                  <a:txBody>
                    <a:bodyPr/>
                    <a:lstStyle/>
                    <a:p>
                      <a:pPr algn="ctr"/>
                      <a:r>
                        <a:rPr lang="en-US" smtClean="0"/>
                        <a:t>15</a:t>
                      </a:r>
                      <a:endParaRPr lang="en-US"/>
                    </a:p>
                  </a:txBody>
                  <a:tcPr/>
                </a:tc>
                <a:tc>
                  <a:txBody>
                    <a:bodyPr/>
                    <a:lstStyle/>
                    <a:p>
                      <a:pPr algn="ctr"/>
                      <a:r>
                        <a:rPr lang="en-US" smtClean="0"/>
                        <a:t>13</a:t>
                      </a:r>
                      <a:endParaRPr lang="en-US"/>
                    </a:p>
                  </a:txBody>
                  <a:tcPr/>
                </a:tc>
                <a:tc>
                  <a:txBody>
                    <a:bodyPr/>
                    <a:lstStyle/>
                    <a:p>
                      <a:pPr algn="ctr"/>
                      <a:r>
                        <a:rPr lang="en-US" smtClean="0"/>
                        <a:t>8</a:t>
                      </a:r>
                      <a:endParaRPr lang="en-US"/>
                    </a:p>
                  </a:txBody>
                  <a:tcPr/>
                </a:tc>
                <a:tc>
                  <a:txBody>
                    <a:bodyPr/>
                    <a:lstStyle/>
                    <a:p>
                      <a:pPr algn="ctr"/>
                      <a:r>
                        <a:rPr lang="en-US" smtClean="0"/>
                        <a:t>14</a:t>
                      </a:r>
                      <a:endParaRPr lang="en-US"/>
                    </a:p>
                  </a:txBody>
                  <a:tcPr/>
                </a:tc>
                <a:extLst>
                  <a:ext uri="{0D108BD9-81ED-4DB2-BD59-A6C34878D82A}">
                    <a16:rowId xmlns:a16="http://schemas.microsoft.com/office/drawing/2014/main" val="864378511"/>
                  </a:ext>
                </a:extLst>
              </a:tr>
            </a:tbl>
          </a:graphicData>
        </a:graphic>
      </p:graphicFrame>
      <p:pic>
        <p:nvPicPr>
          <p:cNvPr id="8" name="Picture 7"/>
          <p:cNvPicPr>
            <a:picLocks noChangeAspect="1"/>
          </p:cNvPicPr>
          <p:nvPr/>
        </p:nvPicPr>
        <p:blipFill>
          <a:blip r:embed="rId5"/>
          <a:stretch>
            <a:fillRect/>
          </a:stretch>
        </p:blipFill>
        <p:spPr>
          <a:xfrm>
            <a:off x="8012682" y="3543300"/>
            <a:ext cx="3737450" cy="19964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7218" y="307577"/>
            <a:ext cx="12406435" cy="6242845"/>
          </a:xfrm>
          <a:prstGeom prst="rect">
            <a:avLst/>
          </a:prstGeom>
        </p:spPr>
      </p:pic>
    </p:spTree>
    <p:extLst>
      <p:ext uri="{BB962C8B-B14F-4D97-AF65-F5344CB8AC3E}">
        <p14:creationId xmlns:p14="http://schemas.microsoft.com/office/powerpoint/2010/main" val="8155887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5963" y="1202086"/>
            <a:ext cx="10308039" cy="5506262"/>
          </a:xfrm>
          <a:prstGeom prst="rect">
            <a:avLst/>
          </a:prstGeom>
        </p:spPr>
      </p:pic>
      <p:sp>
        <p:nvSpPr>
          <p:cNvPr id="3"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Hierarchical Clusters</a:t>
            </a:r>
            <a:endParaRPr>
              <a:solidFill>
                <a:srgbClr val="3F7818"/>
              </a:solidFill>
            </a:endParaRPr>
          </a:p>
        </p:txBody>
      </p:sp>
      <p:sp>
        <p:nvSpPr>
          <p:cNvPr id="4" name="Rectangle 3"/>
          <p:cNvSpPr/>
          <p:nvPr/>
        </p:nvSpPr>
        <p:spPr>
          <a:xfrm>
            <a:off x="1246910" y="1427017"/>
            <a:ext cx="192024" cy="1801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32210" y="1870364"/>
            <a:ext cx="207826" cy="137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39185" y="2057977"/>
            <a:ext cx="210312" cy="117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31820" y="4475019"/>
            <a:ext cx="207816" cy="1517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09150" y="5153890"/>
            <a:ext cx="193832" cy="831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287327" y="5140033"/>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95429" y="5147535"/>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46042" y="5147534"/>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90086" y="4973781"/>
            <a:ext cx="192024" cy="102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82820" y="2376632"/>
            <a:ext cx="199290" cy="8728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72931" y="2595996"/>
            <a:ext cx="192024" cy="6511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18170" y="2508250"/>
            <a:ext cx="193980" cy="7285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53820" y="5302250"/>
            <a:ext cx="185114" cy="69675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91723" y="5454650"/>
            <a:ext cx="199290" cy="5368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002668" y="1908707"/>
            <a:ext cx="845820" cy="307777"/>
          </a:xfrm>
          <a:prstGeom prst="rect">
            <a:avLst/>
          </a:prstGeom>
          <a:noFill/>
        </p:spPr>
        <p:txBody>
          <a:bodyPr wrap="square" rtlCol="0">
            <a:spAutoFit/>
          </a:bodyPr>
          <a:lstStyle/>
          <a:p>
            <a:pPr algn="ctr"/>
            <a:r>
              <a:rPr lang="en-US" smtClean="0"/>
              <a:t>n=15</a:t>
            </a:r>
            <a:endParaRPr lang="en-US"/>
          </a:p>
        </p:txBody>
      </p:sp>
      <p:sp>
        <p:nvSpPr>
          <p:cNvPr id="21" name="TextBox 20"/>
          <p:cNvSpPr txBox="1"/>
          <p:nvPr/>
        </p:nvSpPr>
        <p:spPr>
          <a:xfrm>
            <a:off x="6446622" y="1908707"/>
            <a:ext cx="845820" cy="307777"/>
          </a:xfrm>
          <a:prstGeom prst="rect">
            <a:avLst/>
          </a:prstGeom>
          <a:noFill/>
        </p:spPr>
        <p:txBody>
          <a:bodyPr wrap="square" rtlCol="0">
            <a:spAutoFit/>
          </a:bodyPr>
          <a:lstStyle/>
          <a:p>
            <a:pPr algn="ctr"/>
            <a:r>
              <a:rPr lang="en-US" smtClean="0"/>
              <a:t>n=19</a:t>
            </a:r>
            <a:endParaRPr lang="en-US"/>
          </a:p>
        </p:txBody>
      </p:sp>
      <p:sp>
        <p:nvSpPr>
          <p:cNvPr id="22" name="TextBox 21"/>
          <p:cNvSpPr txBox="1"/>
          <p:nvPr/>
        </p:nvSpPr>
        <p:spPr>
          <a:xfrm>
            <a:off x="10151961" y="1908707"/>
            <a:ext cx="845820" cy="307777"/>
          </a:xfrm>
          <a:prstGeom prst="rect">
            <a:avLst/>
          </a:prstGeom>
          <a:noFill/>
        </p:spPr>
        <p:txBody>
          <a:bodyPr wrap="square" rtlCol="0">
            <a:spAutoFit/>
          </a:bodyPr>
          <a:lstStyle/>
          <a:p>
            <a:pPr algn="ctr"/>
            <a:r>
              <a:rPr lang="en-US" smtClean="0"/>
              <a:t>n=22</a:t>
            </a:r>
            <a:endParaRPr lang="en-US"/>
          </a:p>
        </p:txBody>
      </p:sp>
      <p:sp>
        <p:nvSpPr>
          <p:cNvPr id="23" name="TextBox 22"/>
          <p:cNvSpPr txBox="1"/>
          <p:nvPr/>
        </p:nvSpPr>
        <p:spPr>
          <a:xfrm>
            <a:off x="3002668" y="4580011"/>
            <a:ext cx="845820" cy="307777"/>
          </a:xfrm>
          <a:prstGeom prst="rect">
            <a:avLst/>
          </a:prstGeom>
          <a:noFill/>
        </p:spPr>
        <p:txBody>
          <a:bodyPr wrap="square" rtlCol="0">
            <a:spAutoFit/>
          </a:bodyPr>
          <a:lstStyle/>
          <a:p>
            <a:pPr algn="ctr"/>
            <a:r>
              <a:rPr lang="en-US" smtClean="0"/>
              <a:t>n=9</a:t>
            </a:r>
            <a:endParaRPr lang="en-US"/>
          </a:p>
        </p:txBody>
      </p:sp>
      <p:sp>
        <p:nvSpPr>
          <p:cNvPr id="24" name="TextBox 23"/>
          <p:cNvSpPr txBox="1"/>
          <p:nvPr/>
        </p:nvSpPr>
        <p:spPr>
          <a:xfrm>
            <a:off x="6446622" y="4580011"/>
            <a:ext cx="845820" cy="307777"/>
          </a:xfrm>
          <a:prstGeom prst="rect">
            <a:avLst/>
          </a:prstGeom>
          <a:noFill/>
        </p:spPr>
        <p:txBody>
          <a:bodyPr wrap="square" rtlCol="0">
            <a:spAutoFit/>
          </a:bodyPr>
          <a:lstStyle/>
          <a:p>
            <a:pPr algn="ctr"/>
            <a:r>
              <a:rPr lang="en-US" smtClean="0"/>
              <a:t>n=17</a:t>
            </a:r>
            <a:endParaRPr lang="en-US"/>
          </a:p>
        </p:txBody>
      </p:sp>
      <p:sp>
        <p:nvSpPr>
          <p:cNvPr id="25" name="TextBox 24"/>
          <p:cNvSpPr txBox="1"/>
          <p:nvPr/>
        </p:nvSpPr>
        <p:spPr>
          <a:xfrm>
            <a:off x="10151961" y="4580011"/>
            <a:ext cx="845820" cy="307777"/>
          </a:xfrm>
          <a:prstGeom prst="rect">
            <a:avLst/>
          </a:prstGeom>
          <a:noFill/>
        </p:spPr>
        <p:txBody>
          <a:bodyPr wrap="square" rtlCol="0">
            <a:spAutoFit/>
          </a:bodyPr>
          <a:lstStyle/>
          <a:p>
            <a:pPr algn="ctr"/>
            <a:r>
              <a:rPr lang="en-US" smtClean="0"/>
              <a:t>n=1</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2;p32"/>
          <p:cNvSpPr txBox="1">
            <a:spLocks/>
          </p:cNvSpPr>
          <p:nvPr/>
        </p:nvSpPr>
        <p:spPr>
          <a:xfrm>
            <a:off x="-1188720" y="2768504"/>
            <a:ext cx="12191999" cy="5836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lnSpc>
                <a:spcPct val="114000"/>
              </a:lnSpc>
              <a:spcAft>
                <a:spcPts val="1000"/>
              </a:spcAft>
            </a:pPr>
            <a:r>
              <a:rPr lang="en-US" smtClean="0"/>
              <a:t>Questions / Discussion</a:t>
            </a:r>
            <a:endParaRPr lang="en-US">
              <a:solidFill>
                <a:srgbClr val="3F7818"/>
              </a:solidFill>
            </a:endParaRPr>
          </a:p>
        </p:txBody>
      </p:sp>
    </p:spTree>
    <p:extLst>
      <p:ext uri="{BB962C8B-B14F-4D97-AF65-F5344CB8AC3E}">
        <p14:creationId xmlns:p14="http://schemas.microsoft.com/office/powerpoint/2010/main" val="2440488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524925" y="737700"/>
            <a:ext cx="10821000" cy="340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4860"/>
              <a:buFont typeface="Trebuchet MS"/>
              <a:buNone/>
            </a:pPr>
            <a:r>
              <a:rPr lang="en-US" sz="4860" b="1"/>
              <a:t>Machine Learning with R </a:t>
            </a:r>
            <a:br>
              <a:rPr lang="en-US" sz="4860" b="1"/>
            </a:br>
            <a:r>
              <a:rPr lang="en-US" sz="4860" b="1"/>
              <a:t>using Qualitative Research Codes</a:t>
            </a:r>
            <a:endParaRPr sz="3000"/>
          </a:p>
          <a:p>
            <a:pPr marL="0" marR="0" lvl="0" indent="0" algn="l" rtl="0">
              <a:spcBef>
                <a:spcPts val="1200"/>
              </a:spcBef>
              <a:spcAft>
                <a:spcPts val="0"/>
              </a:spcAft>
              <a:buClr>
                <a:schemeClr val="accent1"/>
              </a:buClr>
              <a:buSzPts val="4860"/>
              <a:buFont typeface="Trebuchet MS"/>
              <a:buNone/>
            </a:pPr>
            <a:endParaRPr sz="2400" b="1"/>
          </a:p>
          <a:p>
            <a:pPr marL="0" marR="0" lvl="0" indent="0" algn="l" rtl="0">
              <a:spcBef>
                <a:spcPts val="0"/>
              </a:spcBef>
              <a:spcAft>
                <a:spcPts val="0"/>
              </a:spcAft>
              <a:buClr>
                <a:schemeClr val="accent1"/>
              </a:buClr>
              <a:buSzPts val="4860"/>
              <a:buFont typeface="Trebuchet MS"/>
              <a:buNone/>
            </a:pPr>
            <a:r>
              <a:rPr lang="en-US" sz="2400" b="1"/>
              <a:t>Marla Stuart, PhD, MSW</a:t>
            </a:r>
            <a:endParaRPr sz="2400" b="1"/>
          </a:p>
          <a:p>
            <a:pPr marL="0" marR="0" lvl="0" indent="0" algn="l" rtl="0">
              <a:spcBef>
                <a:spcPts val="0"/>
              </a:spcBef>
              <a:spcAft>
                <a:spcPts val="0"/>
              </a:spcAft>
              <a:buClr>
                <a:schemeClr val="accent1"/>
              </a:buClr>
              <a:buSzPts val="4860"/>
              <a:buFont typeface="Trebuchet MS"/>
              <a:buNone/>
            </a:pPr>
            <a:r>
              <a:rPr lang="en-US" sz="2400"/>
              <a:t>Fellow, Berkeley Institute for Data Science</a:t>
            </a:r>
            <a:endParaRPr sz="2400"/>
          </a:p>
          <a:p>
            <a:pPr marL="0" marR="0" lvl="0" indent="0" algn="l" rtl="0">
              <a:spcBef>
                <a:spcPts val="0"/>
              </a:spcBef>
              <a:spcAft>
                <a:spcPts val="0"/>
              </a:spcAft>
              <a:buClr>
                <a:schemeClr val="accent1"/>
              </a:buClr>
              <a:buSzPts val="4860"/>
              <a:buFont typeface="Trebuchet MS"/>
              <a:buNone/>
            </a:pPr>
            <a:r>
              <a:rPr lang="en-US" sz="2400"/>
              <a:t>Fellow, Guizhou Berkeley Big Data Innovation Research Center</a:t>
            </a:r>
            <a:endParaRPr sz="2400"/>
          </a:p>
          <a:p>
            <a:pPr marL="0" marR="0" lvl="0" indent="0" algn="l" rtl="0">
              <a:spcBef>
                <a:spcPts val="0"/>
              </a:spcBef>
              <a:spcAft>
                <a:spcPts val="0"/>
              </a:spcAft>
              <a:buClr>
                <a:schemeClr val="accent1"/>
              </a:buClr>
              <a:buSzPts val="4860"/>
              <a:buFont typeface="Trebuchet MS"/>
              <a:buNone/>
            </a:pPr>
            <a:r>
              <a:rPr lang="en-US" sz="2400"/>
              <a:t>March 13, 2019</a:t>
            </a:r>
            <a:endParaRPr sz="2400"/>
          </a:p>
        </p:txBody>
      </p:sp>
      <p:pic>
        <p:nvPicPr>
          <p:cNvPr id="149" name="Google Shape;149;p18"/>
          <p:cNvPicPr preferRelativeResize="0"/>
          <p:nvPr/>
        </p:nvPicPr>
        <p:blipFill rotWithShape="1">
          <a:blip r:embed="rId3">
            <a:alphaModFix/>
          </a:blip>
          <a:srcRect l="7726" t="21996" r="34269" b="21601"/>
          <a:stretch/>
        </p:blipFill>
        <p:spPr>
          <a:xfrm>
            <a:off x="524925" y="4550850"/>
            <a:ext cx="2461676" cy="748050"/>
          </a:xfrm>
          <a:prstGeom prst="rect">
            <a:avLst/>
          </a:prstGeom>
          <a:noFill/>
          <a:ln>
            <a:noFill/>
          </a:ln>
        </p:spPr>
      </p:pic>
      <p:pic>
        <p:nvPicPr>
          <p:cNvPr id="150" name="Google Shape;150;p18"/>
          <p:cNvPicPr preferRelativeResize="0"/>
          <p:nvPr/>
        </p:nvPicPr>
        <p:blipFill rotWithShape="1">
          <a:blip r:embed="rId4">
            <a:alphaModFix/>
          </a:blip>
          <a:srcRect b="6015"/>
          <a:stretch/>
        </p:blipFill>
        <p:spPr>
          <a:xfrm>
            <a:off x="629900" y="5441950"/>
            <a:ext cx="1415650" cy="962225"/>
          </a:xfrm>
          <a:prstGeom prst="rect">
            <a:avLst/>
          </a:prstGeom>
          <a:noFill/>
          <a:ln>
            <a:noFill/>
          </a:ln>
        </p:spPr>
      </p:pic>
    </p:spTree>
    <p:extLst>
      <p:ext uri="{BB962C8B-B14F-4D97-AF65-F5344CB8AC3E}">
        <p14:creationId xmlns:p14="http://schemas.microsoft.com/office/powerpoint/2010/main" val="1761931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9"/>
          <p:cNvPicPr preferRelativeResize="0"/>
          <p:nvPr/>
        </p:nvPicPr>
        <p:blipFill/>
        <p:spPr>
          <a:xfrm>
            <a:off x="6445650" y="259725"/>
            <a:ext cx="2922300" cy="2947075"/>
          </a:xfrm>
          <a:prstGeom prst="rect">
            <a:avLst/>
          </a:prstGeom>
          <a:noFill/>
          <a:ln>
            <a:noFill/>
          </a:ln>
        </p:spPr>
      </p:pic>
      <p:sp>
        <p:nvSpPr>
          <p:cNvPr id="157" name="Google Shape;157;p19"/>
          <p:cNvSpPr txBox="1">
            <a:spLocks noGrp="1"/>
          </p:cNvSpPr>
          <p:nvPr>
            <p:ph type="title"/>
          </p:nvPr>
        </p:nvSpPr>
        <p:spPr>
          <a:xfrm>
            <a:off x="500625" y="1220525"/>
            <a:ext cx="8798700" cy="51408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It’s Okay Not to Know (IOKN2K)</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280 workshops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1,100 consultations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working groups</a:t>
            </a:r>
            <a:endParaRPr sz="3600">
              <a:solidFill>
                <a:srgbClr val="3F7818"/>
              </a:solidFill>
            </a:endParaRPr>
          </a:p>
          <a:p>
            <a:pPr marL="457200" lvl="0" indent="-457200" algn="l" rtl="0">
              <a:lnSpc>
                <a:spcPct val="113000"/>
              </a:lnSpc>
              <a:spcBef>
                <a:spcPts val="0"/>
              </a:spcBef>
              <a:spcAft>
                <a:spcPts val="0"/>
              </a:spcAft>
              <a:buClr>
                <a:srgbClr val="3F7818"/>
              </a:buClr>
              <a:buSzPts val="3600"/>
              <a:buChar char="●"/>
            </a:pPr>
            <a:r>
              <a:rPr lang="en-US" sz="3600">
                <a:solidFill>
                  <a:srgbClr val="3F7818"/>
                </a:solidFill>
              </a:rPr>
              <a:t>special research projects</a:t>
            </a:r>
            <a:endParaRPr sz="3600">
              <a:solidFill>
                <a:srgbClr val="3F7818"/>
              </a:solidFill>
            </a:endParaRPr>
          </a:p>
          <a:p>
            <a:pPr marL="457200" marR="0" lvl="0" indent="-457200" algn="l" rtl="0">
              <a:lnSpc>
                <a:spcPct val="113000"/>
              </a:lnSpc>
              <a:spcBef>
                <a:spcPts val="0"/>
              </a:spcBef>
              <a:spcAft>
                <a:spcPts val="0"/>
              </a:spcAft>
              <a:buClr>
                <a:srgbClr val="3F7818"/>
              </a:buClr>
              <a:buSzPts val="3600"/>
              <a:buChar char="●"/>
            </a:pPr>
            <a:r>
              <a:rPr lang="en-US" sz="3600">
                <a:solidFill>
                  <a:srgbClr val="3F7818"/>
                </a:solidFill>
              </a:rPr>
              <a:t>approx. 6,000 scholars served per year</a:t>
            </a:r>
            <a:endParaRPr sz="3600">
              <a:solidFill>
                <a:srgbClr val="3F7818"/>
              </a:solidFill>
            </a:endParaRPr>
          </a:p>
        </p:txBody>
      </p:sp>
    </p:spTree>
    <p:extLst>
      <p:ext uri="{BB962C8B-B14F-4D97-AF65-F5344CB8AC3E}">
        <p14:creationId xmlns:p14="http://schemas.microsoft.com/office/powerpoint/2010/main" val="3773392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308625" y="166750"/>
            <a:ext cx="8887200" cy="65733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accent1"/>
              </a:buClr>
              <a:buSzPts val="3600"/>
              <a:buFont typeface="Trebuchet MS"/>
              <a:buNone/>
            </a:pPr>
            <a:r>
              <a:rPr lang="en-US" sz="3500"/>
              <a:t>Agenda</a:t>
            </a:r>
            <a:endParaRPr sz="3500"/>
          </a:p>
          <a:p>
            <a:pPr marL="457200" marR="0" lvl="0" indent="-400050" algn="l" rtl="0">
              <a:lnSpc>
                <a:spcPct val="115000"/>
              </a:lnSpc>
              <a:spcBef>
                <a:spcPts val="1000"/>
              </a:spcBef>
              <a:spcAft>
                <a:spcPts val="0"/>
              </a:spcAft>
              <a:buClr>
                <a:srgbClr val="3F7818"/>
              </a:buClr>
              <a:buSzPts val="2700"/>
              <a:buChar char="●"/>
            </a:pPr>
            <a:r>
              <a:rPr lang="en-US" sz="2700">
                <a:solidFill>
                  <a:srgbClr val="3F7818"/>
                </a:solidFill>
              </a:rPr>
              <a:t>Introductions</a:t>
            </a:r>
            <a:endParaRPr sz="2700">
              <a:solidFill>
                <a:srgbClr val="3F7818"/>
              </a:solidFill>
            </a:endParaRPr>
          </a:p>
          <a:p>
            <a:pPr marL="457200" marR="0" lvl="0" indent="-400050" algn="l" rtl="0">
              <a:lnSpc>
                <a:spcPct val="115000"/>
              </a:lnSpc>
              <a:spcBef>
                <a:spcPts val="0"/>
              </a:spcBef>
              <a:spcAft>
                <a:spcPts val="0"/>
              </a:spcAft>
              <a:buClr>
                <a:srgbClr val="3F7818"/>
              </a:buClr>
              <a:buSzPts val="2700"/>
              <a:buChar char="●"/>
            </a:pPr>
            <a:r>
              <a:rPr lang="en-US" sz="2700">
                <a:solidFill>
                  <a:srgbClr val="3F7818"/>
                </a:solidFill>
              </a:rPr>
              <a:t>Qualitative Research Coding &amp; Analysis (Josué)</a:t>
            </a:r>
            <a:endParaRPr sz="2700">
              <a:solidFill>
                <a:srgbClr val="3F7818"/>
              </a:solidFill>
            </a:endParaRPr>
          </a:p>
          <a:p>
            <a:pPr marL="457200" marR="0" lvl="0" indent="-400050" algn="l" rtl="0">
              <a:lnSpc>
                <a:spcPct val="115000"/>
              </a:lnSpc>
              <a:spcBef>
                <a:spcPts val="0"/>
              </a:spcBef>
              <a:spcAft>
                <a:spcPts val="0"/>
              </a:spcAft>
              <a:buClr>
                <a:srgbClr val="3F7818"/>
              </a:buClr>
              <a:buSzPts val="2700"/>
              <a:buFont typeface="Arial"/>
              <a:buChar char="●"/>
            </a:pPr>
            <a:r>
              <a:rPr lang="en-US" sz="2700">
                <a:solidFill>
                  <a:srgbClr val="3F7818"/>
                </a:solidFill>
              </a:rPr>
              <a:t>Machine Learning with R using</a:t>
            </a:r>
            <a:endParaRPr sz="2700">
              <a:solidFill>
                <a:srgbClr val="3F7818"/>
              </a:solidFill>
            </a:endParaRPr>
          </a:p>
          <a:p>
            <a:pPr marL="0" lvl="0" indent="457200" algn="l" rtl="0">
              <a:lnSpc>
                <a:spcPct val="115000"/>
              </a:lnSpc>
              <a:spcBef>
                <a:spcPts val="0"/>
              </a:spcBef>
              <a:spcAft>
                <a:spcPts val="0"/>
              </a:spcAft>
              <a:buNone/>
            </a:pPr>
            <a:r>
              <a:rPr lang="en-US" sz="2700">
                <a:solidFill>
                  <a:srgbClr val="3F7818"/>
                </a:solidFill>
              </a:rPr>
              <a:t>Qualitative Research Codes (Marla)</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Exporting Code Counts into Excel</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Grouping Data Sources using R</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a:p>
            <a:pPr marL="1371600" lvl="1" indent="-400050" algn="l" rtl="0">
              <a:lnSpc>
                <a:spcPct val="115000"/>
              </a:lnSpc>
              <a:spcBef>
                <a:spcPts val="0"/>
              </a:spcBef>
              <a:spcAft>
                <a:spcPts val="0"/>
              </a:spcAft>
              <a:buClr>
                <a:srgbClr val="3F7818"/>
              </a:buClr>
              <a:buSzPts val="2700"/>
              <a:buChar char="○"/>
            </a:pPr>
            <a:r>
              <a:rPr lang="en-US" sz="2700">
                <a:solidFill>
                  <a:srgbClr val="3F7818"/>
                </a:solidFill>
              </a:rPr>
              <a:t>?</a:t>
            </a:r>
            <a:endParaRPr sz="2700">
              <a:solidFill>
                <a:srgbClr val="3F7818"/>
              </a:solidFill>
            </a:endParaRPr>
          </a:p>
        </p:txBody>
      </p:sp>
    </p:spTree>
    <p:extLst>
      <p:ext uri="{BB962C8B-B14F-4D97-AF65-F5344CB8AC3E}">
        <p14:creationId xmlns:p14="http://schemas.microsoft.com/office/powerpoint/2010/main" val="1282862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250275" y="261525"/>
            <a:ext cx="9238500" cy="183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600"/>
              <a:buFont typeface="Trebuchet MS"/>
              <a:buNone/>
            </a:pPr>
            <a:r>
              <a:rPr lang="en-US" sz="1800"/>
              <a:t>Qualitative Research Coding &amp; Analysis</a:t>
            </a:r>
            <a:br>
              <a:rPr lang="en-US" sz="1800"/>
            </a:br>
            <a:r>
              <a:rPr lang="en-US" sz="3500"/>
              <a:t>What are Codes? What is Coding</a:t>
            </a:r>
            <a:endParaRPr sz="3500"/>
          </a:p>
          <a:p>
            <a:pPr marL="0" marR="0" lvl="0" indent="0" algn="l" rtl="0">
              <a:lnSpc>
                <a:spcPct val="114000"/>
              </a:lnSpc>
              <a:spcBef>
                <a:spcPts val="0"/>
              </a:spcBef>
              <a:spcAft>
                <a:spcPts val="0"/>
              </a:spcAft>
              <a:buNone/>
            </a:pPr>
            <a:r>
              <a:rPr lang="en-US" sz="3000">
                <a:solidFill>
                  <a:srgbClr val="3F7818"/>
                </a:solidFill>
              </a:rPr>
              <a:t>Coding is a way of organizing the data around some common idea, concept, or category ACROSS sources.</a:t>
            </a:r>
            <a:endParaRPr sz="3000">
              <a:solidFill>
                <a:srgbClr val="3F7818"/>
              </a:solidFill>
            </a:endParaRPr>
          </a:p>
          <a:p>
            <a:pPr marL="0" marR="0" lvl="0" indent="0" algn="l" rtl="0">
              <a:lnSpc>
                <a:spcPct val="114000"/>
              </a:lnSpc>
              <a:spcBef>
                <a:spcPts val="1000"/>
              </a:spcBef>
              <a:spcAft>
                <a:spcPts val="1000"/>
              </a:spcAft>
              <a:buNone/>
            </a:pPr>
            <a:endParaRPr sz="3000">
              <a:solidFill>
                <a:srgbClr val="3F7818"/>
              </a:solidFill>
            </a:endParaRPr>
          </a:p>
        </p:txBody>
      </p:sp>
      <p:pic>
        <p:nvPicPr>
          <p:cNvPr id="170" name="Google Shape;170;p21"/>
          <p:cNvPicPr preferRelativeResize="0"/>
          <p:nvPr/>
        </p:nvPicPr>
        <p:blipFill/>
        <p:spPr>
          <a:xfrm rot="5400000">
            <a:off x="475525" y="2751051"/>
            <a:ext cx="2561951" cy="2098050"/>
          </a:xfrm>
          <a:prstGeom prst="rect">
            <a:avLst/>
          </a:prstGeom>
          <a:noFill/>
          <a:ln>
            <a:noFill/>
          </a:ln>
        </p:spPr>
      </p:pic>
      <p:pic>
        <p:nvPicPr>
          <p:cNvPr id="171" name="Google Shape;171;p21"/>
          <p:cNvPicPr preferRelativeResize="0"/>
          <p:nvPr/>
        </p:nvPicPr>
        <p:blipFill/>
        <p:spPr>
          <a:xfrm rot="5400000">
            <a:off x="2818137" y="2732337"/>
            <a:ext cx="2514850" cy="2095575"/>
          </a:xfrm>
          <a:prstGeom prst="rect">
            <a:avLst/>
          </a:prstGeom>
          <a:noFill/>
          <a:ln>
            <a:noFill/>
          </a:ln>
        </p:spPr>
      </p:pic>
      <p:pic>
        <p:nvPicPr>
          <p:cNvPr id="172" name="Google Shape;172;p21"/>
          <p:cNvPicPr preferRelativeResize="0"/>
          <p:nvPr/>
        </p:nvPicPr>
        <p:blipFill rotWithShape="1">
          <a:blip r:embed="rId3">
            <a:alphaModFix/>
          </a:blip>
          <a:srcRect/>
          <a:stretch/>
        </p:blipFill>
        <p:spPr>
          <a:xfrm rot="5400000">
            <a:off x="5033288" y="2831411"/>
            <a:ext cx="2520724" cy="1896100"/>
          </a:xfrm>
          <a:prstGeom prst="rect">
            <a:avLst/>
          </a:prstGeom>
          <a:noFill/>
          <a:ln>
            <a:noFill/>
          </a:ln>
        </p:spPr>
      </p:pic>
      <p:sp>
        <p:nvSpPr>
          <p:cNvPr id="173" name="Google Shape;173;p21"/>
          <p:cNvSpPr txBox="1"/>
          <p:nvPr/>
        </p:nvSpPr>
        <p:spPr>
          <a:xfrm>
            <a:off x="674650" y="2171700"/>
            <a:ext cx="6708900" cy="3474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US" sz="1800"/>
              <a:t>A					 B					 C</a:t>
            </a:r>
            <a:endParaRPr sz="1800"/>
          </a:p>
        </p:txBody>
      </p:sp>
      <p:sp>
        <p:nvSpPr>
          <p:cNvPr id="174" name="Google Shape;174;p21"/>
          <p:cNvSpPr/>
          <p:nvPr/>
        </p:nvSpPr>
        <p:spPr>
          <a:xfrm>
            <a:off x="2088275" y="3077500"/>
            <a:ext cx="666600" cy="5826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5" name="Google Shape;175;p21"/>
          <p:cNvSpPr/>
          <p:nvPr/>
        </p:nvSpPr>
        <p:spPr>
          <a:xfrm>
            <a:off x="3114700" y="4112525"/>
            <a:ext cx="1828800" cy="5292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6" name="Google Shape;176;p21"/>
          <p:cNvSpPr/>
          <p:nvPr/>
        </p:nvSpPr>
        <p:spPr>
          <a:xfrm>
            <a:off x="5405775" y="3664050"/>
            <a:ext cx="1710300" cy="3474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7" name="Google Shape;177;p21"/>
          <p:cNvSpPr/>
          <p:nvPr/>
        </p:nvSpPr>
        <p:spPr>
          <a:xfrm rot="5398913">
            <a:off x="6780353" y="3943984"/>
            <a:ext cx="2847000" cy="1609800"/>
          </a:xfrm>
          <a:prstGeom prst="curvedDownArrow">
            <a:avLst>
              <a:gd name="adj1" fmla="val 25000"/>
              <a:gd name="adj2" fmla="val 50000"/>
              <a:gd name="adj3" fmla="val 25000"/>
            </a:avLst>
          </a:prstGeom>
          <a:solidFill>
            <a:srgbClr val="90C226"/>
          </a:solidFill>
          <a:ln w="19050" cap="rnd" cmpd="sng">
            <a:solidFill>
              <a:srgbClr val="698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txBox="1">
            <a:spLocks noGrp="1"/>
          </p:cNvSpPr>
          <p:nvPr>
            <p:ph type="title"/>
          </p:nvPr>
        </p:nvSpPr>
        <p:spPr>
          <a:xfrm>
            <a:off x="932675" y="5286300"/>
            <a:ext cx="6309000" cy="140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z="2500">
                <a:solidFill>
                  <a:srgbClr val="3F7818"/>
                </a:solidFill>
              </a:rPr>
              <a:t>The code of “</a:t>
            </a:r>
            <a:r>
              <a:rPr lang="en-US" sz="2500">
                <a:solidFill>
                  <a:schemeClr val="accent2"/>
                </a:solidFill>
              </a:rPr>
              <a:t>financial planning</a:t>
            </a:r>
            <a:r>
              <a:rPr lang="en-US" sz="2500">
                <a:solidFill>
                  <a:srgbClr val="3F7818"/>
                </a:solidFill>
              </a:rPr>
              <a:t>” is applied to the selected text from documents A, B, and C, because they all discuss this topic.</a:t>
            </a:r>
            <a:endParaRPr sz="2500">
              <a:solidFill>
                <a:srgbClr val="3F7818"/>
              </a:solidFill>
            </a:endParaRPr>
          </a:p>
        </p:txBody>
      </p:sp>
      <p:sp>
        <p:nvSpPr>
          <p:cNvPr id="179" name="Google Shape;179;p21"/>
          <p:cNvSpPr/>
          <p:nvPr/>
        </p:nvSpPr>
        <p:spPr>
          <a:xfrm>
            <a:off x="3140425" y="3845825"/>
            <a:ext cx="1828800" cy="448500"/>
          </a:xfrm>
          <a:prstGeom prst="rect">
            <a:avLst/>
          </a:prstGeom>
          <a:noFill/>
          <a:ln w="1905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80" name="Google Shape;180;p21"/>
          <p:cNvSpPr/>
          <p:nvPr/>
        </p:nvSpPr>
        <p:spPr>
          <a:xfrm>
            <a:off x="5405775" y="4037300"/>
            <a:ext cx="1710300" cy="3045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81" name="Google Shape;181;p21"/>
          <p:cNvSpPr/>
          <p:nvPr/>
        </p:nvSpPr>
        <p:spPr>
          <a:xfrm>
            <a:off x="2121900" y="3272800"/>
            <a:ext cx="600000" cy="192000"/>
          </a:xfrm>
          <a:prstGeom prst="rect">
            <a:avLst/>
          </a:prstGeom>
          <a:noFill/>
          <a:ln w="1905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Tree>
    <p:extLst>
      <p:ext uri="{BB962C8B-B14F-4D97-AF65-F5344CB8AC3E}">
        <p14:creationId xmlns:p14="http://schemas.microsoft.com/office/powerpoint/2010/main" val="30034953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267875" y="273000"/>
            <a:ext cx="9465900" cy="139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00000"/>
              </a:lnSpc>
              <a:spcBef>
                <a:spcPts val="0"/>
              </a:spcBef>
              <a:spcAft>
                <a:spcPts val="0"/>
              </a:spcAft>
              <a:buClr>
                <a:schemeClr val="accent1"/>
              </a:buClr>
              <a:buSzPts val="3600"/>
              <a:buFont typeface="Trebuchet MS"/>
              <a:buNone/>
            </a:pPr>
            <a:r>
              <a:rPr lang="en-US" sz="3500"/>
              <a:t>Multi-Step Nonlinear Process</a:t>
            </a:r>
            <a:endParaRPr sz="3500"/>
          </a:p>
          <a:p>
            <a:pPr marL="0" marR="0" lvl="0" indent="0" algn="l" rtl="0">
              <a:lnSpc>
                <a:spcPct val="114000"/>
              </a:lnSpc>
              <a:spcBef>
                <a:spcPts val="1000"/>
              </a:spcBef>
              <a:spcAft>
                <a:spcPts val="1000"/>
              </a:spcAft>
              <a:buNone/>
            </a:pPr>
            <a:endParaRPr sz="2600">
              <a:solidFill>
                <a:srgbClr val="3F7818"/>
              </a:solidFill>
            </a:endParaRPr>
          </a:p>
        </p:txBody>
      </p:sp>
      <p:sp>
        <p:nvSpPr>
          <p:cNvPr id="188" name="Google Shape;188;p22"/>
          <p:cNvSpPr/>
          <p:nvPr/>
        </p:nvSpPr>
        <p:spPr>
          <a:xfrm>
            <a:off x="1046750" y="2450633"/>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Research Questions</a:t>
            </a:r>
            <a:endParaRPr/>
          </a:p>
        </p:txBody>
      </p:sp>
      <p:sp>
        <p:nvSpPr>
          <p:cNvPr id="189" name="Google Shape;189;p22"/>
          <p:cNvSpPr/>
          <p:nvPr/>
        </p:nvSpPr>
        <p:spPr>
          <a:xfrm>
            <a:off x="3693900" y="2450633"/>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Literature or Theory</a:t>
            </a:r>
            <a:endParaRPr/>
          </a:p>
        </p:txBody>
      </p:sp>
      <p:sp>
        <p:nvSpPr>
          <p:cNvPr id="190" name="Google Shape;190;p22"/>
          <p:cNvSpPr/>
          <p:nvPr/>
        </p:nvSpPr>
        <p:spPr>
          <a:xfrm>
            <a:off x="6213525" y="2421198"/>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Data</a:t>
            </a:r>
            <a:endParaRPr/>
          </a:p>
        </p:txBody>
      </p:sp>
      <p:sp>
        <p:nvSpPr>
          <p:cNvPr id="191" name="Google Shape;191;p22"/>
          <p:cNvSpPr/>
          <p:nvPr/>
        </p:nvSpPr>
        <p:spPr>
          <a:xfrm>
            <a:off x="2481075" y="5081056"/>
            <a:ext cx="1412100" cy="8808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Codes</a:t>
            </a:r>
            <a:endParaRPr>
              <a:solidFill>
                <a:srgbClr val="CCCCCC"/>
              </a:solidFill>
            </a:endParaRPr>
          </a:p>
        </p:txBody>
      </p:sp>
      <p:sp>
        <p:nvSpPr>
          <p:cNvPr id="192" name="Google Shape;192;p22"/>
          <p:cNvSpPr/>
          <p:nvPr/>
        </p:nvSpPr>
        <p:spPr>
          <a:xfrm>
            <a:off x="6437376" y="1951575"/>
            <a:ext cx="1412100" cy="4695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Metadata</a:t>
            </a:r>
            <a:endParaRPr/>
          </a:p>
        </p:txBody>
      </p:sp>
      <p:sp>
        <p:nvSpPr>
          <p:cNvPr id="193" name="Google Shape;193;p22"/>
          <p:cNvSpPr/>
          <p:nvPr/>
        </p:nvSpPr>
        <p:spPr>
          <a:xfrm>
            <a:off x="1255300" y="1985229"/>
            <a:ext cx="1442700" cy="4695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Unit of Analysis</a:t>
            </a:r>
            <a:endParaRPr/>
          </a:p>
        </p:txBody>
      </p:sp>
      <p:sp>
        <p:nvSpPr>
          <p:cNvPr id="194" name="Google Shape;194;p22"/>
          <p:cNvSpPr/>
          <p:nvPr/>
        </p:nvSpPr>
        <p:spPr>
          <a:xfrm flipH="1">
            <a:off x="3028123" y="3147090"/>
            <a:ext cx="544200" cy="437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95" name="Google Shape;195;p22"/>
          <p:cNvSpPr/>
          <p:nvPr/>
        </p:nvSpPr>
        <p:spPr>
          <a:xfrm rot="-7588400" flipH="1">
            <a:off x="2556229" y="4133260"/>
            <a:ext cx="1465055" cy="409445"/>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6" name="Google Shape;196;p22"/>
          <p:cNvSpPr/>
          <p:nvPr/>
        </p:nvSpPr>
        <p:spPr>
          <a:xfrm rot="-5400000" flipH="1">
            <a:off x="4175927" y="4157864"/>
            <a:ext cx="1114800" cy="4188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7" name="Google Shape;197;p22"/>
          <p:cNvSpPr/>
          <p:nvPr/>
        </p:nvSpPr>
        <p:spPr>
          <a:xfrm rot="-3370316" flipH="1">
            <a:off x="5368694" y="4193618"/>
            <a:ext cx="1312730" cy="410622"/>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8" name="Google Shape;198;p22"/>
          <p:cNvSpPr/>
          <p:nvPr/>
        </p:nvSpPr>
        <p:spPr>
          <a:xfrm>
            <a:off x="5537280" y="5081056"/>
            <a:ext cx="1442700" cy="8808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Memos</a:t>
            </a:r>
            <a:endParaRPr>
              <a:solidFill>
                <a:srgbClr val="CCCCCC"/>
              </a:solidFill>
            </a:endParaRPr>
          </a:p>
        </p:txBody>
      </p:sp>
      <p:sp>
        <p:nvSpPr>
          <p:cNvPr id="199" name="Google Shape;199;p22"/>
          <p:cNvSpPr/>
          <p:nvPr/>
        </p:nvSpPr>
        <p:spPr>
          <a:xfrm flipH="1">
            <a:off x="5611495" y="3147090"/>
            <a:ext cx="544200" cy="437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0" name="Google Shape;200;p22"/>
          <p:cNvSpPr/>
          <p:nvPr/>
        </p:nvSpPr>
        <p:spPr>
          <a:xfrm rot="10800000" flipH="1">
            <a:off x="3028086" y="2590186"/>
            <a:ext cx="544200" cy="3813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1" name="Google Shape;201;p22"/>
          <p:cNvSpPr/>
          <p:nvPr/>
        </p:nvSpPr>
        <p:spPr>
          <a:xfrm rot="10800000" flipH="1">
            <a:off x="5611493" y="2590186"/>
            <a:ext cx="544200" cy="3813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2" name="Google Shape;202;p22"/>
          <p:cNvSpPr txBox="1"/>
          <p:nvPr/>
        </p:nvSpPr>
        <p:spPr>
          <a:xfrm>
            <a:off x="3421088" y="1565175"/>
            <a:ext cx="2293200" cy="53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latin typeface="Trebuchet MS"/>
                <a:ea typeface="Trebuchet MS"/>
                <a:cs typeface="Trebuchet MS"/>
                <a:sym typeface="Trebuchet MS"/>
              </a:rPr>
              <a:t>Coding</a:t>
            </a:r>
            <a:endParaRPr sz="2400" b="1"/>
          </a:p>
        </p:txBody>
      </p:sp>
      <p:sp>
        <p:nvSpPr>
          <p:cNvPr id="203" name="Google Shape;203;p22"/>
          <p:cNvSpPr/>
          <p:nvPr/>
        </p:nvSpPr>
        <p:spPr>
          <a:xfrm flipH="1">
            <a:off x="3995939" y="5318282"/>
            <a:ext cx="715800" cy="4062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04" name="Google Shape;204;p22"/>
          <p:cNvSpPr/>
          <p:nvPr/>
        </p:nvSpPr>
        <p:spPr>
          <a:xfrm rot="10800000" flipH="1">
            <a:off x="4711739" y="5318411"/>
            <a:ext cx="722700" cy="4062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Tree>
    <p:extLst>
      <p:ext uri="{BB962C8B-B14F-4D97-AF65-F5344CB8AC3E}">
        <p14:creationId xmlns:p14="http://schemas.microsoft.com/office/powerpoint/2010/main" val="1002019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267875" y="319650"/>
            <a:ext cx="9175800" cy="601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15000"/>
              </a:lnSpc>
              <a:spcBef>
                <a:spcPts val="0"/>
              </a:spcBef>
              <a:spcAft>
                <a:spcPts val="0"/>
              </a:spcAft>
              <a:buClr>
                <a:schemeClr val="accent1"/>
              </a:buClr>
              <a:buSzPts val="3600"/>
              <a:buFont typeface="Trebuchet MS"/>
              <a:buNone/>
            </a:pPr>
            <a:r>
              <a:rPr lang="en-US" sz="3500"/>
              <a:t>Best Practices</a:t>
            </a:r>
            <a:endParaRPr sz="3500"/>
          </a:p>
          <a:p>
            <a:pPr marL="457200" marR="0" lvl="0" indent="-419100" algn="l" rtl="0">
              <a:lnSpc>
                <a:spcPct val="150000"/>
              </a:lnSpc>
              <a:spcBef>
                <a:spcPts val="1000"/>
              </a:spcBef>
              <a:spcAft>
                <a:spcPts val="0"/>
              </a:spcAft>
              <a:buClr>
                <a:srgbClr val="3F7818"/>
              </a:buClr>
              <a:buSzPts val="3000"/>
              <a:buFont typeface="Trebuchet MS"/>
              <a:buChar char="●"/>
            </a:pPr>
            <a:r>
              <a:rPr lang="en-US" sz="3000">
                <a:solidFill>
                  <a:srgbClr val="3F7818"/>
                </a:solidFill>
              </a:rPr>
              <a:t>Treat Coding as an Iterative Process</a:t>
            </a:r>
            <a:endParaRPr sz="3000">
              <a:solidFill>
                <a:srgbClr val="3F7818"/>
              </a:solidFill>
            </a:endParaRPr>
          </a:p>
          <a:p>
            <a:pPr marL="914400" marR="0" lvl="1" indent="-419100" algn="l" rtl="0">
              <a:lnSpc>
                <a:spcPct val="150000"/>
              </a:lnSpc>
              <a:spcBef>
                <a:spcPts val="0"/>
              </a:spcBef>
              <a:spcAft>
                <a:spcPts val="0"/>
              </a:spcAft>
              <a:buClr>
                <a:srgbClr val="3F7818"/>
              </a:buClr>
              <a:buSzPts val="3000"/>
              <a:buChar char="○"/>
            </a:pPr>
            <a:r>
              <a:rPr lang="en-US" sz="3000">
                <a:solidFill>
                  <a:srgbClr val="3F7818"/>
                </a:solidFill>
              </a:rPr>
              <a:t>Test and Revise Codes</a:t>
            </a:r>
            <a:endParaRPr sz="3000">
              <a:solidFill>
                <a:srgbClr val="3F7818"/>
              </a:solidFill>
            </a:endParaRPr>
          </a:p>
          <a:p>
            <a:pPr marL="914400" marR="0" lvl="1" indent="-419100" algn="l" rtl="0">
              <a:lnSpc>
                <a:spcPct val="150000"/>
              </a:lnSpc>
              <a:spcBef>
                <a:spcPts val="0"/>
              </a:spcBef>
              <a:spcAft>
                <a:spcPts val="0"/>
              </a:spcAft>
              <a:buClr>
                <a:srgbClr val="3F7818"/>
              </a:buClr>
              <a:buSzPts val="3000"/>
              <a:buChar char="○"/>
            </a:pPr>
            <a:r>
              <a:rPr lang="en-US" sz="3000">
                <a:solidFill>
                  <a:srgbClr val="3F7818"/>
                </a:solidFill>
              </a:rPr>
              <a:t>Review Coding Process</a:t>
            </a:r>
            <a:endParaRPr sz="3000">
              <a:solidFill>
                <a:srgbClr val="3F7818"/>
              </a:solidFill>
            </a:endParaRPr>
          </a:p>
          <a:p>
            <a:pPr marL="457200" marR="0" lvl="0" indent="-419100" algn="l" rtl="0">
              <a:lnSpc>
                <a:spcPct val="150000"/>
              </a:lnSpc>
              <a:spcBef>
                <a:spcPts val="0"/>
              </a:spcBef>
              <a:spcAft>
                <a:spcPts val="0"/>
              </a:spcAft>
              <a:buClr>
                <a:srgbClr val="3F7818"/>
              </a:buClr>
              <a:buSzPts val="3000"/>
              <a:buFont typeface="Trebuchet MS"/>
              <a:buChar char="●"/>
            </a:pPr>
            <a:r>
              <a:rPr lang="en-US" sz="3000">
                <a:solidFill>
                  <a:srgbClr val="3F7818"/>
                </a:solidFill>
              </a:rPr>
              <a:t>Actively Work with 20-30 Codes at a Time</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Break Up the Coding Process</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Keep a Codebook</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Memo as You Code</a:t>
            </a:r>
            <a:endParaRPr sz="3000">
              <a:solidFill>
                <a:srgbClr val="3F7818"/>
              </a:solidFill>
            </a:endParaRPr>
          </a:p>
        </p:txBody>
      </p:sp>
    </p:spTree>
    <p:extLst>
      <p:ext uri="{BB962C8B-B14F-4D97-AF65-F5344CB8AC3E}">
        <p14:creationId xmlns:p14="http://schemas.microsoft.com/office/powerpoint/2010/main" val="738220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250275" y="261525"/>
            <a:ext cx="9238500" cy="183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600"/>
              <a:buFont typeface="Trebuchet MS"/>
              <a:buNone/>
            </a:pPr>
            <a:r>
              <a:rPr lang="en-US" sz="1800"/>
              <a:t>Qualitative Research Coding &amp; Analysis</a:t>
            </a:r>
            <a:br>
              <a:rPr lang="en-US" sz="1800"/>
            </a:br>
            <a:r>
              <a:rPr lang="en-US" sz="3500"/>
              <a:t>What are Codes? What is Coding</a:t>
            </a:r>
            <a:endParaRPr sz="3500"/>
          </a:p>
          <a:p>
            <a:pPr marL="0" marR="0" lvl="0" indent="0" algn="l" rtl="0">
              <a:lnSpc>
                <a:spcPct val="114000"/>
              </a:lnSpc>
              <a:spcBef>
                <a:spcPts val="0"/>
              </a:spcBef>
              <a:spcAft>
                <a:spcPts val="0"/>
              </a:spcAft>
              <a:buNone/>
            </a:pPr>
            <a:r>
              <a:rPr lang="en-US" sz="3000">
                <a:solidFill>
                  <a:srgbClr val="3F7818"/>
                </a:solidFill>
              </a:rPr>
              <a:t>Coding is a way of organizing the data around some common idea, concept, or category ACROSS sources.</a:t>
            </a:r>
            <a:endParaRPr sz="3000">
              <a:solidFill>
                <a:srgbClr val="3F7818"/>
              </a:solidFill>
            </a:endParaRPr>
          </a:p>
          <a:p>
            <a:pPr marL="0" marR="0" lvl="0" indent="0" algn="l" rtl="0">
              <a:lnSpc>
                <a:spcPct val="114000"/>
              </a:lnSpc>
              <a:spcBef>
                <a:spcPts val="1000"/>
              </a:spcBef>
              <a:spcAft>
                <a:spcPts val="1000"/>
              </a:spcAft>
              <a:buNone/>
            </a:pPr>
            <a:endParaRPr sz="3000">
              <a:solidFill>
                <a:srgbClr val="3F7818"/>
              </a:solidFill>
            </a:endParaRPr>
          </a:p>
        </p:txBody>
      </p:sp>
      <p:pic>
        <p:nvPicPr>
          <p:cNvPr id="170" name="Google Shape;170;p21"/>
          <p:cNvPicPr preferRelativeResize="0"/>
          <p:nvPr/>
        </p:nvPicPr>
        <p:blipFill/>
        <p:spPr>
          <a:xfrm rot="5400000">
            <a:off x="475525" y="2751051"/>
            <a:ext cx="2561951" cy="2098050"/>
          </a:xfrm>
          <a:prstGeom prst="rect">
            <a:avLst/>
          </a:prstGeom>
          <a:noFill/>
          <a:ln>
            <a:noFill/>
          </a:ln>
        </p:spPr>
      </p:pic>
      <p:pic>
        <p:nvPicPr>
          <p:cNvPr id="171" name="Google Shape;171;p21"/>
          <p:cNvPicPr preferRelativeResize="0"/>
          <p:nvPr/>
        </p:nvPicPr>
        <p:blipFill/>
        <p:spPr>
          <a:xfrm rot="5400000">
            <a:off x="2818137" y="2732337"/>
            <a:ext cx="2514850" cy="2095575"/>
          </a:xfrm>
          <a:prstGeom prst="rect">
            <a:avLst/>
          </a:prstGeom>
          <a:noFill/>
          <a:ln>
            <a:noFill/>
          </a:ln>
        </p:spPr>
      </p:pic>
      <p:pic>
        <p:nvPicPr>
          <p:cNvPr id="172" name="Google Shape;172;p21"/>
          <p:cNvPicPr preferRelativeResize="0"/>
          <p:nvPr/>
        </p:nvPicPr>
        <p:blipFill rotWithShape="1">
          <a:blip r:embed="rId3">
            <a:alphaModFix/>
          </a:blip>
          <a:srcRect/>
          <a:stretch/>
        </p:blipFill>
        <p:spPr>
          <a:xfrm rot="5400000">
            <a:off x="5033288" y="2831411"/>
            <a:ext cx="2520724" cy="1896100"/>
          </a:xfrm>
          <a:prstGeom prst="rect">
            <a:avLst/>
          </a:prstGeom>
          <a:noFill/>
          <a:ln>
            <a:noFill/>
          </a:ln>
        </p:spPr>
      </p:pic>
      <p:sp>
        <p:nvSpPr>
          <p:cNvPr id="173" name="Google Shape;173;p21"/>
          <p:cNvSpPr txBox="1"/>
          <p:nvPr/>
        </p:nvSpPr>
        <p:spPr>
          <a:xfrm>
            <a:off x="674650" y="2171700"/>
            <a:ext cx="6708900" cy="3474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US" sz="1800"/>
              <a:t>A					 B					 C</a:t>
            </a:r>
            <a:endParaRPr sz="1800"/>
          </a:p>
        </p:txBody>
      </p:sp>
      <p:sp>
        <p:nvSpPr>
          <p:cNvPr id="174" name="Google Shape;174;p21"/>
          <p:cNvSpPr/>
          <p:nvPr/>
        </p:nvSpPr>
        <p:spPr>
          <a:xfrm>
            <a:off x="2088275" y="3077500"/>
            <a:ext cx="666600" cy="5826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5" name="Google Shape;175;p21"/>
          <p:cNvSpPr/>
          <p:nvPr/>
        </p:nvSpPr>
        <p:spPr>
          <a:xfrm>
            <a:off x="3114700" y="4112525"/>
            <a:ext cx="1828800" cy="5292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6" name="Google Shape;176;p21"/>
          <p:cNvSpPr/>
          <p:nvPr/>
        </p:nvSpPr>
        <p:spPr>
          <a:xfrm>
            <a:off x="5405775" y="3664050"/>
            <a:ext cx="1710300" cy="347400"/>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77" name="Google Shape;177;p21"/>
          <p:cNvSpPr/>
          <p:nvPr/>
        </p:nvSpPr>
        <p:spPr>
          <a:xfrm rot="5398913">
            <a:off x="6780353" y="3943984"/>
            <a:ext cx="2847000" cy="1609800"/>
          </a:xfrm>
          <a:prstGeom prst="curvedDownArrow">
            <a:avLst>
              <a:gd name="adj1" fmla="val 25000"/>
              <a:gd name="adj2" fmla="val 50000"/>
              <a:gd name="adj3" fmla="val 25000"/>
            </a:avLst>
          </a:prstGeom>
          <a:solidFill>
            <a:srgbClr val="90C226"/>
          </a:solidFill>
          <a:ln w="19050" cap="rnd" cmpd="sng">
            <a:solidFill>
              <a:srgbClr val="698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txBox="1">
            <a:spLocks noGrp="1"/>
          </p:cNvSpPr>
          <p:nvPr>
            <p:ph type="title"/>
          </p:nvPr>
        </p:nvSpPr>
        <p:spPr>
          <a:xfrm>
            <a:off x="932675" y="5286300"/>
            <a:ext cx="6309000" cy="140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z="2500">
                <a:solidFill>
                  <a:srgbClr val="3F7818"/>
                </a:solidFill>
              </a:rPr>
              <a:t>The code of “</a:t>
            </a:r>
            <a:r>
              <a:rPr lang="en-US" sz="2500">
                <a:solidFill>
                  <a:schemeClr val="accent2"/>
                </a:solidFill>
              </a:rPr>
              <a:t>financial planning</a:t>
            </a:r>
            <a:r>
              <a:rPr lang="en-US" sz="2500">
                <a:solidFill>
                  <a:srgbClr val="3F7818"/>
                </a:solidFill>
              </a:rPr>
              <a:t>” is applied to the selected text from documents A, B, and C, because they all discuss this topic.</a:t>
            </a:r>
            <a:endParaRPr sz="2500">
              <a:solidFill>
                <a:srgbClr val="3F7818"/>
              </a:solidFill>
            </a:endParaRPr>
          </a:p>
        </p:txBody>
      </p:sp>
      <p:sp>
        <p:nvSpPr>
          <p:cNvPr id="179" name="Google Shape;179;p21"/>
          <p:cNvSpPr/>
          <p:nvPr/>
        </p:nvSpPr>
        <p:spPr>
          <a:xfrm>
            <a:off x="3140425" y="3845825"/>
            <a:ext cx="1828800" cy="448500"/>
          </a:xfrm>
          <a:prstGeom prst="rect">
            <a:avLst/>
          </a:prstGeom>
          <a:noFill/>
          <a:ln w="1905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80" name="Google Shape;180;p21"/>
          <p:cNvSpPr/>
          <p:nvPr/>
        </p:nvSpPr>
        <p:spPr>
          <a:xfrm>
            <a:off x="5405775" y="4037300"/>
            <a:ext cx="1710300" cy="3045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81" name="Google Shape;181;p21"/>
          <p:cNvSpPr/>
          <p:nvPr/>
        </p:nvSpPr>
        <p:spPr>
          <a:xfrm>
            <a:off x="2121900" y="3272800"/>
            <a:ext cx="600000" cy="192000"/>
          </a:xfrm>
          <a:prstGeom prst="rect">
            <a:avLst/>
          </a:prstGeom>
          <a:noFill/>
          <a:ln w="19050" cap="flat" cmpd="sng">
            <a:solidFill>
              <a:srgbClr val="4A8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267875" y="326100"/>
            <a:ext cx="9240300" cy="89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15000"/>
              </a:lnSpc>
              <a:spcBef>
                <a:spcPts val="0"/>
              </a:spcBef>
              <a:spcAft>
                <a:spcPts val="0"/>
              </a:spcAft>
              <a:buClr>
                <a:schemeClr val="accent1"/>
              </a:buClr>
              <a:buSzPts val="3600"/>
              <a:buFont typeface="Trebuchet MS"/>
              <a:buNone/>
            </a:pPr>
            <a:r>
              <a:rPr lang="en-US" sz="3500"/>
              <a:t>What is Analysis?</a:t>
            </a:r>
            <a:endParaRPr sz="3500"/>
          </a:p>
          <a:p>
            <a:pPr marL="0" marR="0" lvl="0" indent="0" algn="l" rtl="0">
              <a:lnSpc>
                <a:spcPct val="114000"/>
              </a:lnSpc>
              <a:spcBef>
                <a:spcPts val="1000"/>
              </a:spcBef>
              <a:spcAft>
                <a:spcPts val="1000"/>
              </a:spcAft>
              <a:buNone/>
            </a:pPr>
            <a:endParaRPr sz="2400">
              <a:solidFill>
                <a:srgbClr val="3F7818"/>
              </a:solidFill>
            </a:endParaRPr>
          </a:p>
        </p:txBody>
      </p:sp>
      <p:sp>
        <p:nvSpPr>
          <p:cNvPr id="217" name="Google Shape;217;p24"/>
          <p:cNvSpPr txBox="1"/>
          <p:nvPr/>
        </p:nvSpPr>
        <p:spPr>
          <a:xfrm>
            <a:off x="2403870" y="1316425"/>
            <a:ext cx="3295800" cy="80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rgbClr val="000000"/>
                </a:solidFill>
                <a:latin typeface="Trebuchet MS"/>
                <a:ea typeface="Trebuchet MS"/>
                <a:cs typeface="Trebuchet MS"/>
                <a:sym typeface="Trebuchet MS"/>
              </a:rPr>
              <a:t>Analysis</a:t>
            </a:r>
            <a:endParaRPr sz="3600" b="1"/>
          </a:p>
        </p:txBody>
      </p:sp>
      <p:sp>
        <p:nvSpPr>
          <p:cNvPr id="218" name="Google Shape;218;p24"/>
          <p:cNvSpPr/>
          <p:nvPr/>
        </p:nvSpPr>
        <p:spPr>
          <a:xfrm>
            <a:off x="5167576" y="1638773"/>
            <a:ext cx="965100" cy="3948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Metadata</a:t>
            </a:r>
            <a:endParaRPr/>
          </a:p>
        </p:txBody>
      </p:sp>
      <p:sp>
        <p:nvSpPr>
          <p:cNvPr id="219" name="Google Shape;219;p24"/>
          <p:cNvSpPr/>
          <p:nvPr/>
        </p:nvSpPr>
        <p:spPr>
          <a:xfrm>
            <a:off x="2301007" y="4052267"/>
            <a:ext cx="3611400" cy="1367400"/>
          </a:xfrm>
          <a:prstGeom prst="ellipse">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rgbClr val="7F7F7F"/>
                </a:solidFill>
                <a:latin typeface="Trebuchet MS"/>
                <a:ea typeface="Trebuchet MS"/>
                <a:cs typeface="Trebuchet MS"/>
                <a:sym typeface="Trebuchet MS"/>
              </a:rPr>
              <a:t>Analysis Plan</a:t>
            </a:r>
            <a:endParaRPr sz="4800" b="1"/>
          </a:p>
        </p:txBody>
      </p:sp>
      <p:sp>
        <p:nvSpPr>
          <p:cNvPr id="220" name="Google Shape;220;p24"/>
          <p:cNvSpPr/>
          <p:nvPr/>
        </p:nvSpPr>
        <p:spPr>
          <a:xfrm>
            <a:off x="652025" y="5503742"/>
            <a:ext cx="2872500" cy="984000"/>
          </a:xfrm>
          <a:prstGeom prst="roundRect">
            <a:avLst>
              <a:gd name="adj" fmla="val 16667"/>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CCCCCC"/>
                </a:solidFill>
                <a:latin typeface="Trebuchet MS"/>
                <a:ea typeface="Trebuchet MS"/>
                <a:cs typeface="Trebuchet MS"/>
                <a:sym typeface="Trebuchet MS"/>
              </a:rPr>
              <a:t>Code/Query Output</a:t>
            </a:r>
            <a:endParaRPr sz="3600" b="1">
              <a:solidFill>
                <a:srgbClr val="CCCCCC"/>
              </a:solidFill>
            </a:endParaRPr>
          </a:p>
        </p:txBody>
      </p:sp>
      <p:sp>
        <p:nvSpPr>
          <p:cNvPr id="221" name="Google Shape;221;p24"/>
          <p:cNvSpPr/>
          <p:nvPr/>
        </p:nvSpPr>
        <p:spPr>
          <a:xfrm rot="10800000" flipH="1">
            <a:off x="3615610" y="5824815"/>
            <a:ext cx="872400" cy="246300"/>
          </a:xfrm>
          <a:prstGeom prst="rightArrow">
            <a:avLst>
              <a:gd name="adj1" fmla="val 50000"/>
              <a:gd name="adj2" fmla="val 50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2" name="Google Shape;222;p24"/>
          <p:cNvSpPr/>
          <p:nvPr/>
        </p:nvSpPr>
        <p:spPr>
          <a:xfrm rot="-6613281" flipH="1">
            <a:off x="1643083" y="3283112"/>
            <a:ext cx="1448584" cy="280644"/>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3" name="Google Shape;223;p24"/>
          <p:cNvSpPr/>
          <p:nvPr/>
        </p:nvSpPr>
        <p:spPr>
          <a:xfrm rot="-6859850" flipH="1">
            <a:off x="3028225" y="3779651"/>
            <a:ext cx="326938" cy="282452"/>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4" name="Google Shape;224;p24"/>
          <p:cNvSpPr/>
          <p:nvPr/>
        </p:nvSpPr>
        <p:spPr>
          <a:xfrm rot="-3881970" flipH="1">
            <a:off x="4808509" y="3769126"/>
            <a:ext cx="322206" cy="282202"/>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5" name="Google Shape;225;p24"/>
          <p:cNvSpPr/>
          <p:nvPr/>
        </p:nvSpPr>
        <p:spPr>
          <a:xfrm rot="10800000">
            <a:off x="1437124" y="4519701"/>
            <a:ext cx="688800" cy="900000"/>
          </a:xfrm>
          <a:prstGeom prst="bentUpArrow">
            <a:avLst>
              <a:gd name="adj1" fmla="val 25000"/>
              <a:gd name="adj2" fmla="val 25000"/>
              <a:gd name="adj3" fmla="val 25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26" name="Google Shape;226;p24"/>
          <p:cNvSpPr/>
          <p:nvPr/>
        </p:nvSpPr>
        <p:spPr>
          <a:xfrm rot="-5400000">
            <a:off x="5945850" y="4662324"/>
            <a:ext cx="898200" cy="614700"/>
          </a:xfrm>
          <a:prstGeom prst="bentUpArrow">
            <a:avLst>
              <a:gd name="adj1" fmla="val 25000"/>
              <a:gd name="adj2" fmla="val 25000"/>
              <a:gd name="adj3" fmla="val 25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27" name="Google Shape;227;p24"/>
          <p:cNvSpPr/>
          <p:nvPr/>
        </p:nvSpPr>
        <p:spPr>
          <a:xfrm rot="-4235266" flipH="1">
            <a:off x="5145459" y="3332019"/>
            <a:ext cx="1440595" cy="279583"/>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8" name="Google Shape;228;p24"/>
          <p:cNvSpPr/>
          <p:nvPr/>
        </p:nvSpPr>
        <p:spPr>
          <a:xfrm>
            <a:off x="4579199" y="5535175"/>
            <a:ext cx="2872500" cy="984000"/>
          </a:xfrm>
          <a:prstGeom prst="roundRect">
            <a:avLst>
              <a:gd name="adj" fmla="val 16667"/>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CCCCCC"/>
                </a:solidFill>
                <a:latin typeface="Trebuchet MS"/>
                <a:ea typeface="Trebuchet MS"/>
                <a:cs typeface="Trebuchet MS"/>
                <a:sym typeface="Trebuchet MS"/>
              </a:rPr>
              <a:t>Memos</a:t>
            </a:r>
            <a:endParaRPr sz="3600" b="1">
              <a:solidFill>
                <a:srgbClr val="CCCCCC"/>
              </a:solidFill>
            </a:endParaRPr>
          </a:p>
        </p:txBody>
      </p:sp>
      <p:sp>
        <p:nvSpPr>
          <p:cNvPr id="229" name="Google Shape;229;p24"/>
          <p:cNvSpPr/>
          <p:nvPr/>
        </p:nvSpPr>
        <p:spPr>
          <a:xfrm>
            <a:off x="1850808" y="2052792"/>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Research Questions</a:t>
            </a:r>
            <a:endParaRPr/>
          </a:p>
        </p:txBody>
      </p:sp>
      <p:sp>
        <p:nvSpPr>
          <p:cNvPr id="230" name="Google Shape;230;p24"/>
          <p:cNvSpPr/>
          <p:nvPr/>
        </p:nvSpPr>
        <p:spPr>
          <a:xfrm>
            <a:off x="3509179" y="2052792"/>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Literature or Theory</a:t>
            </a:r>
            <a:endParaRPr/>
          </a:p>
        </p:txBody>
      </p:sp>
      <p:sp>
        <p:nvSpPr>
          <p:cNvPr id="231" name="Google Shape;231;p24"/>
          <p:cNvSpPr/>
          <p:nvPr/>
        </p:nvSpPr>
        <p:spPr>
          <a:xfrm>
            <a:off x="5087655" y="2039640"/>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Data</a:t>
            </a:r>
            <a:endParaRPr/>
          </a:p>
        </p:txBody>
      </p:sp>
      <p:sp>
        <p:nvSpPr>
          <p:cNvPr id="232" name="Google Shape;232;p24"/>
          <p:cNvSpPr/>
          <p:nvPr/>
        </p:nvSpPr>
        <p:spPr>
          <a:xfrm>
            <a:off x="2749367" y="3278378"/>
            <a:ext cx="884700" cy="4239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Codes</a:t>
            </a:r>
            <a:endParaRPr>
              <a:solidFill>
                <a:srgbClr val="CCCCCC"/>
              </a:solidFill>
            </a:endParaRPr>
          </a:p>
        </p:txBody>
      </p:sp>
      <p:sp>
        <p:nvSpPr>
          <p:cNvPr id="233" name="Google Shape;233;p24"/>
          <p:cNvSpPr/>
          <p:nvPr/>
        </p:nvSpPr>
        <p:spPr>
          <a:xfrm>
            <a:off x="1981575" y="1551510"/>
            <a:ext cx="903600" cy="4692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Unit of Analysis</a:t>
            </a:r>
            <a:endParaRPr/>
          </a:p>
        </p:txBody>
      </p:sp>
      <p:sp>
        <p:nvSpPr>
          <p:cNvPr id="234" name="Google Shape;234;p24"/>
          <p:cNvSpPr/>
          <p:nvPr/>
        </p:nvSpPr>
        <p:spPr>
          <a:xfrm flipH="1">
            <a:off x="3091911" y="2392915"/>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35" name="Google Shape;235;p24"/>
          <p:cNvSpPr/>
          <p:nvPr/>
        </p:nvSpPr>
        <p:spPr>
          <a:xfrm rot="-8034201" flipH="1">
            <a:off x="2862022" y="2800549"/>
            <a:ext cx="786942" cy="240833"/>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6" name="Google Shape;236;p24"/>
          <p:cNvSpPr/>
          <p:nvPr/>
        </p:nvSpPr>
        <p:spPr>
          <a:xfrm rot="-5400000" flipH="1">
            <a:off x="3892213" y="2803633"/>
            <a:ext cx="536400" cy="2625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7" name="Google Shape;237;p24"/>
          <p:cNvSpPr/>
          <p:nvPr/>
        </p:nvSpPr>
        <p:spPr>
          <a:xfrm rot="-2933721" flipH="1">
            <a:off x="4621373" y="2828363"/>
            <a:ext cx="696341" cy="243622"/>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8" name="Google Shape;238;p24"/>
          <p:cNvSpPr/>
          <p:nvPr/>
        </p:nvSpPr>
        <p:spPr>
          <a:xfrm>
            <a:off x="4664004" y="3278378"/>
            <a:ext cx="903600" cy="4239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Memos</a:t>
            </a:r>
            <a:endParaRPr>
              <a:solidFill>
                <a:srgbClr val="CCCCCC"/>
              </a:solidFill>
            </a:endParaRPr>
          </a:p>
        </p:txBody>
      </p:sp>
      <p:sp>
        <p:nvSpPr>
          <p:cNvPr id="239" name="Google Shape;239;p24"/>
          <p:cNvSpPr/>
          <p:nvPr/>
        </p:nvSpPr>
        <p:spPr>
          <a:xfrm flipH="1">
            <a:off x="4710324" y="2392915"/>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0" name="Google Shape;240;p24"/>
          <p:cNvSpPr/>
          <p:nvPr/>
        </p:nvSpPr>
        <p:spPr>
          <a:xfrm rot="10800000" flipH="1">
            <a:off x="3092061" y="2115098"/>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1" name="Google Shape;241;p24"/>
          <p:cNvSpPr/>
          <p:nvPr/>
        </p:nvSpPr>
        <p:spPr>
          <a:xfrm rot="10800000" flipH="1">
            <a:off x="4710496" y="2115098"/>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2" name="Google Shape;242;p24"/>
          <p:cNvSpPr/>
          <p:nvPr/>
        </p:nvSpPr>
        <p:spPr>
          <a:xfrm flipH="1">
            <a:off x="3698323" y="3392531"/>
            <a:ext cx="448500" cy="1956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43" name="Google Shape;243;p24"/>
          <p:cNvSpPr/>
          <p:nvPr/>
        </p:nvSpPr>
        <p:spPr>
          <a:xfrm rot="10800000" flipH="1">
            <a:off x="4146823" y="3392455"/>
            <a:ext cx="452700" cy="1956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Tree>
    <p:extLst>
      <p:ext uri="{BB962C8B-B14F-4D97-AF65-F5344CB8AC3E}">
        <p14:creationId xmlns:p14="http://schemas.microsoft.com/office/powerpoint/2010/main" val="2566998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212475" y="265025"/>
            <a:ext cx="9170400" cy="6000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400"/>
              <a:t>QDA Software as a Tool for Coding &amp; Analysis</a:t>
            </a:r>
            <a:endParaRPr sz="3400"/>
          </a:p>
          <a:p>
            <a:pPr marL="0" lvl="0" indent="0" algn="l" rtl="0">
              <a:lnSpc>
                <a:spcPct val="114000"/>
              </a:lnSpc>
              <a:spcBef>
                <a:spcPts val="1000"/>
              </a:spcBef>
              <a:spcAft>
                <a:spcPts val="1000"/>
              </a:spcAft>
              <a:buClr>
                <a:schemeClr val="dk1"/>
              </a:buClr>
              <a:buSzPts val="1100"/>
              <a:buFont typeface="Arial"/>
              <a:buNone/>
            </a:pPr>
            <a:endParaRPr sz="3500"/>
          </a:p>
        </p:txBody>
      </p:sp>
      <p:cxnSp>
        <p:nvCxnSpPr>
          <p:cNvPr id="250" name="Google Shape;250;p25"/>
          <p:cNvCxnSpPr/>
          <p:nvPr/>
        </p:nvCxnSpPr>
        <p:spPr>
          <a:xfrm>
            <a:off x="237450" y="1031650"/>
            <a:ext cx="9081600" cy="0"/>
          </a:xfrm>
          <a:prstGeom prst="straightConnector1">
            <a:avLst/>
          </a:prstGeom>
          <a:noFill/>
          <a:ln w="9525" cap="flat" cmpd="sng">
            <a:solidFill>
              <a:srgbClr val="3F7818"/>
            </a:solidFill>
            <a:prstDash val="solid"/>
            <a:round/>
            <a:headEnd type="none" w="med" len="med"/>
            <a:tailEnd type="none" w="med" len="med"/>
          </a:ln>
        </p:spPr>
      </p:cxnSp>
      <p:cxnSp>
        <p:nvCxnSpPr>
          <p:cNvPr id="251" name="Google Shape;251;p25"/>
          <p:cNvCxnSpPr/>
          <p:nvPr/>
        </p:nvCxnSpPr>
        <p:spPr>
          <a:xfrm>
            <a:off x="4805175" y="1035425"/>
            <a:ext cx="8700" cy="5490600"/>
          </a:xfrm>
          <a:prstGeom prst="straightConnector1">
            <a:avLst/>
          </a:prstGeom>
          <a:noFill/>
          <a:ln w="9525" cap="flat" cmpd="sng">
            <a:solidFill>
              <a:srgbClr val="3F7818"/>
            </a:solidFill>
            <a:prstDash val="solid"/>
            <a:round/>
            <a:headEnd type="none" w="med" len="med"/>
            <a:tailEnd type="none" w="med" len="med"/>
          </a:ln>
        </p:spPr>
      </p:cxnSp>
      <p:cxnSp>
        <p:nvCxnSpPr>
          <p:cNvPr id="252" name="Google Shape;252;p25"/>
          <p:cNvCxnSpPr/>
          <p:nvPr/>
        </p:nvCxnSpPr>
        <p:spPr>
          <a:xfrm>
            <a:off x="218700" y="3914750"/>
            <a:ext cx="4578300" cy="0"/>
          </a:xfrm>
          <a:prstGeom prst="straightConnector1">
            <a:avLst/>
          </a:prstGeom>
          <a:noFill/>
          <a:ln w="9525" cap="flat" cmpd="sng">
            <a:solidFill>
              <a:srgbClr val="3F7818"/>
            </a:solidFill>
            <a:prstDash val="solid"/>
            <a:round/>
            <a:headEnd type="none" w="med" len="med"/>
            <a:tailEnd type="none" w="med" len="med"/>
          </a:ln>
        </p:spPr>
      </p:cxnSp>
      <p:sp>
        <p:nvSpPr>
          <p:cNvPr id="253" name="Google Shape;253;p25"/>
          <p:cNvSpPr txBox="1">
            <a:spLocks noGrp="1"/>
          </p:cNvSpPr>
          <p:nvPr>
            <p:ph type="title"/>
          </p:nvPr>
        </p:nvSpPr>
        <p:spPr>
          <a:xfrm>
            <a:off x="215550" y="1111625"/>
            <a:ext cx="4547100" cy="8313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dk1"/>
              </a:buClr>
              <a:buSzPts val="1100"/>
              <a:buFont typeface="Arial"/>
              <a:buNone/>
            </a:pPr>
            <a:r>
              <a:rPr lang="en-US" sz="2400">
                <a:solidFill>
                  <a:srgbClr val="3F7818"/>
                </a:solidFill>
              </a:rPr>
              <a:t>What It Does</a:t>
            </a:r>
            <a:endParaRPr sz="24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Structure &amp; Organize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Code &amp; Retrieve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Memo</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Explore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Query</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Visualize</a:t>
            </a:r>
            <a:endParaRPr sz="2100">
              <a:solidFill>
                <a:srgbClr val="3F7818"/>
              </a:solidFill>
            </a:endParaRPr>
          </a:p>
          <a:p>
            <a:pPr marL="0" lvl="0" indent="0" algn="l" rtl="0">
              <a:lnSpc>
                <a:spcPct val="114000"/>
              </a:lnSpc>
              <a:spcBef>
                <a:spcPts val="0"/>
              </a:spcBef>
              <a:spcAft>
                <a:spcPts val="0"/>
              </a:spcAft>
              <a:buNone/>
            </a:pPr>
            <a:endParaRPr sz="1800">
              <a:solidFill>
                <a:srgbClr val="3F7818"/>
              </a:solidFill>
            </a:endParaRPr>
          </a:p>
          <a:p>
            <a:pPr marL="0" lvl="0" indent="0" algn="ctr" rtl="0">
              <a:lnSpc>
                <a:spcPct val="114000"/>
              </a:lnSpc>
              <a:spcBef>
                <a:spcPts val="0"/>
              </a:spcBef>
              <a:spcAft>
                <a:spcPts val="0"/>
              </a:spcAft>
              <a:buClr>
                <a:srgbClr val="000000"/>
              </a:buClr>
              <a:buSzPts val="1100"/>
              <a:buFont typeface="Arial"/>
              <a:buNone/>
            </a:pPr>
            <a:r>
              <a:rPr lang="en-US" sz="2400">
                <a:solidFill>
                  <a:srgbClr val="3F7818"/>
                </a:solidFill>
                <a:latin typeface="Arial"/>
                <a:ea typeface="Arial"/>
                <a:cs typeface="Arial"/>
                <a:sym typeface="Arial"/>
              </a:rPr>
              <a:t>Potential Benefits</a:t>
            </a:r>
            <a:endParaRPr sz="24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Frees Time to Focus on Analysis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Can Deal with Large Data Sets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Improves Auditability</a:t>
            </a:r>
            <a:endParaRPr sz="2100">
              <a:solidFill>
                <a:srgbClr val="3F7818"/>
              </a:solidFill>
              <a:latin typeface="Arial"/>
              <a:ea typeface="Arial"/>
              <a:cs typeface="Arial"/>
              <a:sym typeface="Arial"/>
            </a:endParaRPr>
          </a:p>
          <a:p>
            <a:pPr marL="457200" lvl="0" indent="0" algn="l" rtl="0">
              <a:lnSpc>
                <a:spcPct val="114000"/>
              </a:lnSpc>
              <a:spcBef>
                <a:spcPts val="0"/>
              </a:spcBef>
              <a:spcAft>
                <a:spcPts val="0"/>
              </a:spcAft>
              <a:buClr>
                <a:srgbClr val="000000"/>
              </a:buClr>
              <a:buSzPts val="1100"/>
              <a:buFont typeface="Arial"/>
              <a:buNone/>
            </a:pPr>
            <a:r>
              <a:rPr lang="en-US" sz="1400">
                <a:solidFill>
                  <a:srgbClr val="3F7818"/>
                </a:solidFill>
                <a:latin typeface="Arial"/>
                <a:ea typeface="Arial"/>
                <a:cs typeface="Arial"/>
                <a:sym typeface="Arial"/>
              </a:rPr>
              <a:t>(among some audiences)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Improves Credibility</a:t>
            </a:r>
            <a:endParaRPr sz="2100">
              <a:solidFill>
                <a:srgbClr val="3F7818"/>
              </a:solidFill>
              <a:latin typeface="Arial"/>
              <a:ea typeface="Arial"/>
              <a:cs typeface="Arial"/>
              <a:sym typeface="Arial"/>
            </a:endParaRPr>
          </a:p>
          <a:p>
            <a:pPr marL="457200" lvl="0" indent="0" algn="l" rtl="0">
              <a:lnSpc>
                <a:spcPct val="114000"/>
              </a:lnSpc>
              <a:spcBef>
                <a:spcPts val="0"/>
              </a:spcBef>
              <a:spcAft>
                <a:spcPts val="0"/>
              </a:spcAft>
              <a:buNone/>
            </a:pPr>
            <a:r>
              <a:rPr lang="en-US" sz="1400">
                <a:solidFill>
                  <a:srgbClr val="3F7818"/>
                </a:solidFill>
                <a:latin typeface="Arial"/>
                <a:ea typeface="Arial"/>
                <a:cs typeface="Arial"/>
                <a:sym typeface="Arial"/>
              </a:rPr>
              <a:t>(among some audiences)</a:t>
            </a:r>
            <a:endParaRPr sz="1400">
              <a:solidFill>
                <a:srgbClr val="3F7818"/>
              </a:solidFill>
              <a:latin typeface="Arial"/>
              <a:ea typeface="Arial"/>
              <a:cs typeface="Arial"/>
              <a:sym typeface="Arial"/>
            </a:endParaRPr>
          </a:p>
        </p:txBody>
      </p:sp>
      <p:sp>
        <p:nvSpPr>
          <p:cNvPr id="254" name="Google Shape;254;p25"/>
          <p:cNvSpPr txBox="1">
            <a:spLocks noGrp="1"/>
          </p:cNvSpPr>
          <p:nvPr>
            <p:ph type="title"/>
          </p:nvPr>
        </p:nvSpPr>
        <p:spPr>
          <a:xfrm>
            <a:off x="4813800" y="1111625"/>
            <a:ext cx="4547100" cy="8313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dk1"/>
              </a:buClr>
              <a:buSzPts val="1100"/>
              <a:buFont typeface="Arial"/>
              <a:buNone/>
            </a:pPr>
            <a:r>
              <a:rPr lang="en-US" sz="2400">
                <a:solidFill>
                  <a:srgbClr val="3F7818"/>
                </a:solidFill>
              </a:rPr>
              <a:t>What It Does Not</a:t>
            </a:r>
            <a:endParaRPr sz="24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Error-Free Auto Coding</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Analytic Thinking</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Eliminate Bias</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Advanced Quantitative Analysis</a:t>
            </a:r>
            <a:endParaRPr sz="2100">
              <a:solidFill>
                <a:srgbClr val="3F7818"/>
              </a:solidFill>
            </a:endParaRPr>
          </a:p>
          <a:p>
            <a:pPr marL="914400" lvl="1" indent="-361950" algn="l" rtl="0">
              <a:lnSpc>
                <a:spcPct val="114000"/>
              </a:lnSpc>
              <a:spcBef>
                <a:spcPts val="0"/>
              </a:spcBef>
              <a:spcAft>
                <a:spcPts val="0"/>
              </a:spcAft>
              <a:buClr>
                <a:srgbClr val="3F7818"/>
              </a:buClr>
              <a:buSzPts val="2100"/>
              <a:buChar char="○"/>
            </a:pPr>
            <a:r>
              <a:rPr lang="en-US" sz="2100">
                <a:solidFill>
                  <a:srgbClr val="3F7818"/>
                </a:solidFill>
              </a:rPr>
              <a:t>MAXQDA engages in some quantitative analysis</a:t>
            </a:r>
            <a:endParaRPr sz="2100">
              <a:solidFill>
                <a:srgbClr val="3F7818"/>
              </a:solidFill>
            </a:endParaRPr>
          </a:p>
          <a:p>
            <a:pPr marL="457200" lvl="0" indent="0" algn="l" rtl="0">
              <a:lnSpc>
                <a:spcPct val="114000"/>
              </a:lnSpc>
              <a:spcBef>
                <a:spcPts val="0"/>
              </a:spcBef>
              <a:spcAft>
                <a:spcPts val="0"/>
              </a:spcAft>
              <a:buNone/>
            </a:pPr>
            <a:endParaRPr sz="2400">
              <a:solidFill>
                <a:srgbClr val="3F7818"/>
              </a:solidFill>
            </a:endParaRPr>
          </a:p>
          <a:p>
            <a:pPr marL="0" lvl="0" indent="0" algn="ctr" rtl="0">
              <a:lnSpc>
                <a:spcPct val="114000"/>
              </a:lnSpc>
              <a:spcBef>
                <a:spcPts val="0"/>
              </a:spcBef>
              <a:spcAft>
                <a:spcPts val="0"/>
              </a:spcAft>
              <a:buClr>
                <a:srgbClr val="000000"/>
              </a:buClr>
              <a:buSzPts val="1100"/>
              <a:buFont typeface="Arial"/>
              <a:buNone/>
            </a:pPr>
            <a:r>
              <a:rPr lang="en-US" sz="2400">
                <a:solidFill>
                  <a:srgbClr val="3F7818"/>
                </a:solidFill>
                <a:latin typeface="Arial"/>
                <a:ea typeface="Arial"/>
                <a:cs typeface="Arial"/>
                <a:sym typeface="Arial"/>
              </a:rPr>
              <a:t>Potential Drawbacks</a:t>
            </a:r>
            <a:endParaRPr sz="24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Requires Learning the Software</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May Force Production of Meaningless Findings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May Create Pressure to Engage Excessive Features</a:t>
            </a:r>
            <a:endParaRPr sz="2100">
              <a:solidFill>
                <a:srgbClr val="3F7818"/>
              </a:solidFill>
              <a:latin typeface="Arial"/>
              <a:ea typeface="Arial"/>
              <a:cs typeface="Arial"/>
              <a:sym typeface="Arial"/>
            </a:endParaRPr>
          </a:p>
        </p:txBody>
      </p:sp>
      <p:cxnSp>
        <p:nvCxnSpPr>
          <p:cNvPr id="255" name="Google Shape;255;p25"/>
          <p:cNvCxnSpPr/>
          <p:nvPr/>
        </p:nvCxnSpPr>
        <p:spPr>
          <a:xfrm>
            <a:off x="4798200" y="3914750"/>
            <a:ext cx="4578300" cy="0"/>
          </a:xfrm>
          <a:prstGeom prst="straightConnector1">
            <a:avLst/>
          </a:prstGeom>
          <a:noFill/>
          <a:ln w="9525" cap="flat" cmpd="sng">
            <a:solidFill>
              <a:srgbClr val="3F7818"/>
            </a:solidFill>
            <a:prstDash val="solid"/>
            <a:round/>
            <a:headEnd type="none" w="med" len="med"/>
            <a:tailEnd type="none" w="med" len="med"/>
          </a:ln>
        </p:spPr>
      </p:cxnSp>
    </p:spTree>
    <p:extLst>
      <p:ext uri="{BB962C8B-B14F-4D97-AF65-F5344CB8AC3E}">
        <p14:creationId xmlns:p14="http://schemas.microsoft.com/office/powerpoint/2010/main" val="587221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txBox="1">
            <a:spLocks noGrp="1"/>
          </p:cNvSpPr>
          <p:nvPr>
            <p:ph type="title"/>
          </p:nvPr>
        </p:nvSpPr>
        <p:spPr>
          <a:xfrm>
            <a:off x="158750" y="303750"/>
            <a:ext cx="9027000" cy="5813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500"/>
              <a:t>Overview of Relevant Software Programs</a:t>
            </a:r>
            <a:endParaRPr sz="3500"/>
          </a:p>
          <a:p>
            <a:pPr marL="0" marR="0" lvl="0" indent="0" algn="l" rtl="0">
              <a:lnSpc>
                <a:spcPct val="115000"/>
              </a:lnSpc>
              <a:spcBef>
                <a:spcPts val="0"/>
              </a:spcBef>
              <a:spcAft>
                <a:spcPts val="0"/>
              </a:spcAft>
              <a:buClr>
                <a:schemeClr val="accent1"/>
              </a:buClr>
              <a:buSzPts val="3600"/>
              <a:buFont typeface="Trebuchet MS"/>
              <a:buNone/>
            </a:pPr>
            <a:endParaRPr sz="900"/>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3"/>
              </a:rPr>
              <a:t>QDA Miner</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4"/>
              </a:rPr>
              <a:t>HyperResearch</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5"/>
              </a:rPr>
              <a:t>ANSWR</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6"/>
              </a:rPr>
              <a:t>Transana</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7"/>
              </a:rPr>
              <a:t>Aquad</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(open source)</a:t>
            </a:r>
            <a:endParaRPr sz="2400">
              <a:solidFill>
                <a:schemeClr val="dk1"/>
              </a:solidFill>
              <a:latin typeface="Arial"/>
              <a:ea typeface="Arial"/>
              <a:cs typeface="Arial"/>
              <a:sym typeface="Arial"/>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8"/>
              </a:rPr>
              <a:t>Quirkos</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(visual exports)</a:t>
            </a:r>
            <a:endParaRPr sz="2400">
              <a:solidFill>
                <a:schemeClr val="dk1"/>
              </a:solidFill>
              <a:latin typeface="Arial"/>
              <a:ea typeface="Arial"/>
              <a:cs typeface="Arial"/>
              <a:sym typeface="Arial"/>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9"/>
              </a:rPr>
              <a:t>Saturate</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(app-based)</a:t>
            </a:r>
            <a:endParaRPr sz="3000">
              <a:solidFill>
                <a:srgbClr val="3F7818"/>
              </a:solidFill>
            </a:endParaRPr>
          </a:p>
        </p:txBody>
      </p:sp>
      <p:pic>
        <p:nvPicPr>
          <p:cNvPr id="262" name="Google Shape;262;p26">
            <a:hlinkClick r:id="rId10"/>
          </p:cNvPr>
          <p:cNvPicPr preferRelativeResize="0"/>
          <p:nvPr/>
        </p:nvPicPr>
        <p:blipFill/>
        <p:spPr>
          <a:xfrm>
            <a:off x="348250" y="2707438"/>
            <a:ext cx="2324100" cy="647700"/>
          </a:xfrm>
          <a:prstGeom prst="rect">
            <a:avLst/>
          </a:prstGeom>
          <a:noFill/>
          <a:ln>
            <a:noFill/>
          </a:ln>
        </p:spPr>
      </p:pic>
      <p:pic>
        <p:nvPicPr>
          <p:cNvPr id="263" name="Google Shape;263;p26">
            <a:hlinkClick r:id="rId11"/>
          </p:cNvPr>
          <p:cNvPicPr preferRelativeResize="0"/>
          <p:nvPr/>
        </p:nvPicPr>
        <p:blipFill/>
        <p:spPr>
          <a:xfrm>
            <a:off x="586375" y="1426550"/>
            <a:ext cx="1847850" cy="933450"/>
          </a:xfrm>
          <a:prstGeom prst="rect">
            <a:avLst/>
          </a:prstGeom>
          <a:noFill/>
          <a:ln>
            <a:noFill/>
          </a:ln>
        </p:spPr>
      </p:pic>
      <p:pic>
        <p:nvPicPr>
          <p:cNvPr id="264" name="Google Shape;264;p26">
            <a:hlinkClick r:id="rId12"/>
          </p:cNvPr>
          <p:cNvPicPr preferRelativeResize="0"/>
          <p:nvPr/>
        </p:nvPicPr>
        <p:blipFill/>
        <p:spPr>
          <a:xfrm>
            <a:off x="538750" y="4929750"/>
            <a:ext cx="1943100" cy="447675"/>
          </a:xfrm>
          <a:prstGeom prst="rect">
            <a:avLst/>
          </a:prstGeom>
          <a:noFill/>
          <a:ln>
            <a:noFill/>
          </a:ln>
        </p:spPr>
      </p:pic>
      <p:pic>
        <p:nvPicPr>
          <p:cNvPr id="265" name="Google Shape;265;p26">
            <a:hlinkClick r:id="rId13"/>
          </p:cNvPr>
          <p:cNvPicPr preferRelativeResize="0"/>
          <p:nvPr/>
        </p:nvPicPr>
        <p:blipFill/>
        <p:spPr>
          <a:xfrm>
            <a:off x="619700" y="3550175"/>
            <a:ext cx="1781175" cy="847725"/>
          </a:xfrm>
          <a:prstGeom prst="rect">
            <a:avLst/>
          </a:prstGeom>
          <a:noFill/>
          <a:ln>
            <a:noFill/>
          </a:ln>
        </p:spPr>
      </p:pic>
      <p:pic>
        <p:nvPicPr>
          <p:cNvPr id="266" name="Google Shape;266;p26"/>
          <p:cNvPicPr preferRelativeResize="0"/>
          <p:nvPr/>
        </p:nvPicPr>
        <p:blipFill/>
        <p:spPr>
          <a:xfrm rot="608065">
            <a:off x="7648110" y="4809098"/>
            <a:ext cx="1018907" cy="789653"/>
          </a:xfrm>
          <a:prstGeom prst="rect">
            <a:avLst/>
          </a:prstGeom>
          <a:noFill/>
          <a:ln>
            <a:noFill/>
          </a:ln>
        </p:spPr>
      </p:pic>
      <p:pic>
        <p:nvPicPr>
          <p:cNvPr id="267" name="Google Shape;267;p26"/>
          <p:cNvPicPr preferRelativeResize="0"/>
          <p:nvPr/>
        </p:nvPicPr>
        <p:blipFill/>
        <p:spPr>
          <a:xfrm rot="-157425">
            <a:off x="6986324" y="3755881"/>
            <a:ext cx="2342481" cy="599889"/>
          </a:xfrm>
          <a:prstGeom prst="rect">
            <a:avLst/>
          </a:prstGeom>
          <a:noFill/>
          <a:ln>
            <a:noFill/>
          </a:ln>
        </p:spPr>
      </p:pic>
      <p:pic>
        <p:nvPicPr>
          <p:cNvPr id="268" name="Google Shape;268;p26"/>
          <p:cNvPicPr preferRelativeResize="0"/>
          <p:nvPr/>
        </p:nvPicPr>
        <p:blipFill/>
        <p:spPr>
          <a:xfrm rot="248837">
            <a:off x="6949619" y="2748206"/>
            <a:ext cx="2415899" cy="551175"/>
          </a:xfrm>
          <a:prstGeom prst="rect">
            <a:avLst/>
          </a:prstGeom>
          <a:noFill/>
          <a:ln>
            <a:noFill/>
          </a:ln>
        </p:spPr>
      </p:pic>
      <p:pic>
        <p:nvPicPr>
          <p:cNvPr id="269" name="Google Shape;269;p26"/>
          <p:cNvPicPr preferRelativeResize="0"/>
          <p:nvPr/>
        </p:nvPicPr>
        <p:blipFill/>
        <p:spPr>
          <a:xfrm rot="-416927">
            <a:off x="7152562" y="1501650"/>
            <a:ext cx="2010000" cy="724450"/>
          </a:xfrm>
          <a:prstGeom prst="rect">
            <a:avLst/>
          </a:prstGeom>
          <a:noFill/>
          <a:ln>
            <a:noFill/>
          </a:ln>
        </p:spPr>
      </p:pic>
    </p:spTree>
    <p:extLst>
      <p:ext uri="{BB962C8B-B14F-4D97-AF65-F5344CB8AC3E}">
        <p14:creationId xmlns:p14="http://schemas.microsoft.com/office/powerpoint/2010/main" val="1269969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a:spLocks noGrp="1"/>
          </p:cNvSpPr>
          <p:nvPr>
            <p:ph type="title"/>
          </p:nvPr>
        </p:nvSpPr>
        <p:spPr>
          <a:xfrm>
            <a:off x="158750" y="303750"/>
            <a:ext cx="9027000" cy="5813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500"/>
              <a:t>Qualitative Research and Machine Learning</a:t>
            </a:r>
            <a:endParaRPr sz="3500"/>
          </a:p>
          <a:p>
            <a:pPr marL="0" marR="0" lvl="0" indent="0" algn="l" rtl="0">
              <a:lnSpc>
                <a:spcPct val="115000"/>
              </a:lnSpc>
              <a:spcBef>
                <a:spcPts val="0"/>
              </a:spcBef>
              <a:spcAft>
                <a:spcPts val="0"/>
              </a:spcAft>
              <a:buClr>
                <a:schemeClr val="accent1"/>
              </a:buClr>
              <a:buSzPts val="3600"/>
              <a:buFont typeface="Trebuchet MS"/>
              <a:buNone/>
            </a:pPr>
            <a:endParaRPr sz="900"/>
          </a:p>
          <a:p>
            <a:pPr marL="2743200" lvl="0" indent="457200" algn="l" rtl="0">
              <a:lnSpc>
                <a:spcPct val="115000"/>
              </a:lnSpc>
              <a:spcBef>
                <a:spcPts val="800"/>
              </a:spcBef>
              <a:spcAft>
                <a:spcPts val="0"/>
              </a:spcAft>
              <a:buClr>
                <a:schemeClr val="dk1"/>
              </a:buClr>
              <a:buSzPts val="1100"/>
              <a:buFont typeface="Arial"/>
              <a:buNone/>
            </a:pPr>
            <a:endParaRPr sz="3000">
              <a:solidFill>
                <a:srgbClr val="3F7818"/>
              </a:solidFill>
            </a:endParaRPr>
          </a:p>
        </p:txBody>
      </p:sp>
    </p:spTree>
    <p:extLst>
      <p:ext uri="{BB962C8B-B14F-4D97-AF65-F5344CB8AC3E}">
        <p14:creationId xmlns:p14="http://schemas.microsoft.com/office/powerpoint/2010/main" val="27414537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The case for machine assisted text analysis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pic>
        <p:nvPicPr>
          <p:cNvPr id="6" name="Picture 5"/>
          <p:cNvPicPr>
            <a:picLocks noChangeAspect="1"/>
          </p:cNvPicPr>
          <p:nvPr/>
        </p:nvPicPr>
        <p:blipFill>
          <a:blip r:embed="rId3"/>
          <a:stretch>
            <a:fillRect/>
          </a:stretch>
        </p:blipFill>
        <p:spPr>
          <a:xfrm>
            <a:off x="354558" y="1527623"/>
            <a:ext cx="7179481" cy="5007744"/>
          </a:xfrm>
          <a:prstGeom prst="rect">
            <a:avLst/>
          </a:prstGeom>
        </p:spPr>
      </p:pic>
      <p:sp>
        <p:nvSpPr>
          <p:cNvPr id="7" name="TextBox 6"/>
          <p:cNvSpPr txBox="1"/>
          <p:nvPr/>
        </p:nvSpPr>
        <p:spPr>
          <a:xfrm>
            <a:off x="7645553" y="2597072"/>
            <a:ext cx="3843454" cy="3785652"/>
          </a:xfrm>
          <a:prstGeom prst="rect">
            <a:avLst/>
          </a:prstGeom>
          <a:noFill/>
        </p:spPr>
        <p:txBody>
          <a:bodyPr wrap="square" rtlCol="0">
            <a:spAutoFit/>
          </a:bodyPr>
          <a:lstStyle/>
          <a:p>
            <a:pPr algn="ctr"/>
            <a:r>
              <a:rPr lang="en-US" sz="1600" b="1" smtClean="0">
                <a:solidFill>
                  <a:schemeClr val="accent1"/>
                </a:solidFill>
                <a:latin typeface="Trebuchet MS" panose="020B0603020202020204" pitchFamily="34" charset="0"/>
              </a:rPr>
              <a:t>Benefits of Machine Learning</a:t>
            </a:r>
          </a:p>
          <a:p>
            <a:pPr algn="ctr"/>
            <a:endParaRPr lang="en-US" sz="1600" b="1" smtClean="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Natural extension of Content Analysis and Grounded Theory </a:t>
            </a:r>
            <a:br>
              <a:rPr lang="en-US" sz="1600" smtClean="0">
                <a:solidFill>
                  <a:schemeClr val="accent1"/>
                </a:solidFill>
                <a:latin typeface="Trebuchet MS" panose="020B0603020202020204" pitchFamily="34" charset="0"/>
              </a:rPr>
            </a:br>
            <a:r>
              <a:rPr lang="en-US" sz="1600" smtClean="0">
                <a:solidFill>
                  <a:schemeClr val="accent1"/>
                </a:solidFill>
                <a:latin typeface="Trebuchet MS" panose="020B0603020202020204" pitchFamily="34" charset="0"/>
              </a:rPr>
              <a:t>(data-informed)</a:t>
            </a:r>
          </a:p>
          <a:p>
            <a:pPr lvl="0" algn="ctr">
              <a:buSzPts val="1100"/>
            </a:pPr>
            <a:endParaRPr lang="en-US" sz="160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Facilitates use of more text</a:t>
            </a:r>
          </a:p>
          <a:p>
            <a:pPr lvl="0" algn="ctr">
              <a:buSzPts val="1100"/>
            </a:pPr>
            <a:endParaRPr lang="en-US" sz="1600">
              <a:solidFill>
                <a:schemeClr val="accent1"/>
              </a:solidFill>
              <a:latin typeface="Trebuchet MS" panose="020B0603020202020204" pitchFamily="34" charset="0"/>
            </a:endParaRPr>
          </a:p>
          <a:p>
            <a:pPr lvl="0" algn="ctr">
              <a:buSzPts val="1100"/>
            </a:pPr>
            <a:r>
              <a:rPr lang="en-US" sz="1600" smtClean="0">
                <a:solidFill>
                  <a:schemeClr val="accent1"/>
                </a:solidFill>
                <a:latin typeface="Trebuchet MS" panose="020B0603020202020204" pitchFamily="34" charset="0"/>
              </a:rPr>
              <a:t>Replicable</a:t>
            </a:r>
          </a:p>
          <a:p>
            <a:pPr lvl="0" algn="ctr">
              <a:buSzPts val="1100"/>
            </a:pPr>
            <a:r>
              <a:rPr lang="en-US" sz="1600" smtClean="0">
                <a:solidFill>
                  <a:schemeClr val="accent1"/>
                </a:solidFill>
                <a:latin typeface="Trebuchet MS" panose="020B0603020202020204" pitchFamily="34" charset="0"/>
              </a:rPr>
              <a:t>Transparent</a:t>
            </a:r>
            <a:endParaRPr lang="en-US" sz="1600">
              <a:solidFill>
                <a:schemeClr val="accent1"/>
              </a:solidFill>
              <a:latin typeface="Trebuchet MS" panose="020B0603020202020204" pitchFamily="34" charset="0"/>
            </a:endParaRPr>
          </a:p>
          <a:p>
            <a:pPr algn="ctr">
              <a:buSzPts val="1100"/>
            </a:pPr>
            <a:r>
              <a:rPr lang="en-US" sz="1600">
                <a:solidFill>
                  <a:schemeClr val="accent1"/>
                </a:solidFill>
                <a:latin typeface="Trebuchet MS" panose="020B0603020202020204" pitchFamily="34" charset="0"/>
              </a:rPr>
              <a:t>Fit statistics</a:t>
            </a:r>
          </a:p>
          <a:p>
            <a:pPr algn="ctr">
              <a:buSzPts val="1100"/>
            </a:pPr>
            <a:r>
              <a:rPr lang="en-US" sz="1600" smtClean="0">
                <a:solidFill>
                  <a:schemeClr val="accent1"/>
                </a:solidFill>
                <a:latin typeface="Trebuchet MS" panose="020B0603020202020204" pitchFamily="34" charset="0"/>
              </a:rPr>
              <a:t>More </a:t>
            </a:r>
            <a:r>
              <a:rPr lang="en-US" sz="1600">
                <a:solidFill>
                  <a:schemeClr val="accent1"/>
                </a:solidFill>
                <a:latin typeface="Trebuchet MS" panose="020B0603020202020204" pitchFamily="34" charset="0"/>
              </a:rPr>
              <a:t>reliable</a:t>
            </a:r>
          </a:p>
          <a:p>
            <a:pPr lvl="0" algn="ctr">
              <a:buSzPts val="1100"/>
            </a:pPr>
            <a:endParaRPr lang="en-US" sz="1600">
              <a:solidFill>
                <a:schemeClr val="accent1"/>
              </a:solidFill>
              <a:latin typeface="Trebuchet MS" panose="020B0603020202020204" pitchFamily="34" charset="0"/>
            </a:endParaRPr>
          </a:p>
          <a:p>
            <a:pPr algn="ctr"/>
            <a:r>
              <a:rPr lang="en-US" sz="1600" smtClean="0">
                <a:solidFill>
                  <a:schemeClr val="accent1"/>
                </a:solidFill>
                <a:latin typeface="Trebuchet MS" panose="020B0603020202020204" pitchFamily="34" charset="0"/>
              </a:rPr>
              <a:t>Efficient</a:t>
            </a:r>
          </a:p>
          <a:p>
            <a:pPr algn="ctr"/>
            <a:endParaRPr lang="en-US" sz="1600">
              <a:solidFill>
                <a:schemeClr val="accent1"/>
              </a:solidFill>
              <a:latin typeface="Trebuchet MS" panose="020B0603020202020204" pitchFamily="34" charset="0"/>
            </a:endParaRPr>
          </a:p>
        </p:txBody>
      </p:sp>
      <p:sp>
        <p:nvSpPr>
          <p:cNvPr id="14" name="Oval 13"/>
          <p:cNvSpPr/>
          <p:nvPr/>
        </p:nvSpPr>
        <p:spPr>
          <a:xfrm>
            <a:off x="3373032" y="5248507"/>
            <a:ext cx="1520850" cy="53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99 citations</a:t>
            </a:r>
            <a:endParaRPr lang="en-US"/>
          </a:p>
        </p:txBody>
      </p:sp>
    </p:spTree>
    <p:extLst>
      <p:ext uri="{BB962C8B-B14F-4D97-AF65-F5344CB8AC3E}">
        <p14:creationId xmlns:p14="http://schemas.microsoft.com/office/powerpoint/2010/main" val="3992714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8794" y="197840"/>
            <a:ext cx="11394412" cy="6462320"/>
          </a:xfrm>
          <a:prstGeom prst="rect">
            <a:avLst/>
          </a:prstGeom>
        </p:spPr>
      </p:pic>
    </p:spTree>
    <p:extLst>
      <p:ext uri="{BB962C8B-B14F-4D97-AF65-F5344CB8AC3E}">
        <p14:creationId xmlns:p14="http://schemas.microsoft.com/office/powerpoint/2010/main" val="222064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What is Machine Learning?</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graphicFrame>
        <p:nvGraphicFramePr>
          <p:cNvPr id="3" name="Diagram 2"/>
          <p:cNvGraphicFramePr/>
          <p:nvPr>
            <p:extLst>
              <p:ext uri="{D42A27DB-BD31-4B8C-83A1-F6EECF244321}">
                <p14:modId xmlns:p14="http://schemas.microsoft.com/office/powerpoint/2010/main" val="2652713393"/>
              </p:ext>
            </p:extLst>
          </p:nvPr>
        </p:nvGraphicFramePr>
        <p:xfrm>
          <a:off x="508000" y="1527623"/>
          <a:ext cx="6829503" cy="4557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266982" y="2063284"/>
            <a:ext cx="5278244" cy="523220"/>
          </a:xfrm>
          <a:prstGeom prst="rect">
            <a:avLst/>
          </a:prstGeom>
          <a:noFill/>
        </p:spPr>
        <p:txBody>
          <a:bodyPr wrap="square" rtlCol="0">
            <a:spAutoFit/>
          </a:bodyPr>
          <a:lstStyle/>
          <a:p>
            <a:r>
              <a:rPr lang="en-US" smtClean="0">
                <a:latin typeface="Trebuchet MS" panose="020B0603020202020204" pitchFamily="34" charset="0"/>
              </a:rPr>
              <a:t>AI: Techniques that enables machines to mimic human logic, make predictions, and act on those predictions. </a:t>
            </a:r>
            <a:endParaRPr lang="en-US">
              <a:latin typeface="Trebuchet MS" panose="020B0603020202020204" pitchFamily="34" charset="0"/>
            </a:endParaRPr>
          </a:p>
        </p:txBody>
      </p:sp>
      <p:sp>
        <p:nvSpPr>
          <p:cNvPr id="12" name="TextBox 11"/>
          <p:cNvSpPr txBox="1"/>
          <p:nvPr/>
        </p:nvSpPr>
        <p:spPr>
          <a:xfrm>
            <a:off x="6266982" y="3187552"/>
            <a:ext cx="5593824" cy="954107"/>
          </a:xfrm>
          <a:prstGeom prst="rect">
            <a:avLst/>
          </a:prstGeom>
          <a:noFill/>
        </p:spPr>
        <p:txBody>
          <a:bodyPr wrap="square" rtlCol="0">
            <a:spAutoFit/>
          </a:bodyPr>
          <a:lstStyle/>
          <a:p>
            <a:r>
              <a:rPr lang="en-US" smtClean="0">
                <a:latin typeface="Trebuchet MS" panose="020B0603020202020204" pitchFamily="34" charset="0"/>
              </a:rPr>
              <a:t>ML: Techniques by which a computer deploys user-defined logical sequences and statistical methods to predict an observed or unobserved class. If predictions are inaccurate, adaptations to the rules are user-defined.</a:t>
            </a:r>
            <a:endParaRPr lang="en-US">
              <a:latin typeface="Trebuchet MS" panose="020B0603020202020204" pitchFamily="34" charset="0"/>
            </a:endParaRPr>
          </a:p>
        </p:txBody>
      </p:sp>
      <p:sp>
        <p:nvSpPr>
          <p:cNvPr id="13" name="TextBox 12"/>
          <p:cNvSpPr txBox="1"/>
          <p:nvPr/>
        </p:nvSpPr>
        <p:spPr>
          <a:xfrm>
            <a:off x="6266982" y="4675345"/>
            <a:ext cx="5593824" cy="1169551"/>
          </a:xfrm>
          <a:prstGeom prst="rect">
            <a:avLst/>
          </a:prstGeom>
          <a:noFill/>
        </p:spPr>
        <p:txBody>
          <a:bodyPr wrap="square" rtlCol="0">
            <a:spAutoFit/>
          </a:bodyPr>
          <a:lstStyle/>
          <a:p>
            <a:r>
              <a:rPr lang="en-US" smtClean="0">
                <a:latin typeface="Trebuchet MS" panose="020B0603020202020204" pitchFamily="34" charset="0"/>
              </a:rPr>
              <a:t>DL: Techniques by which a computer deploys user-defined logical sequences and statistical methods to predict an observed or unobserved class. </a:t>
            </a:r>
            <a:r>
              <a:rPr lang="en-US">
                <a:latin typeface="Trebuchet MS" panose="020B0603020202020204" pitchFamily="34" charset="0"/>
              </a:rPr>
              <a:t>If predictions are inaccurate, adaptations to the rules </a:t>
            </a:r>
            <a:r>
              <a:rPr lang="en-US">
                <a:latin typeface="Trebuchet MS" panose="020B0603020202020204" pitchFamily="34" charset="0"/>
              </a:rPr>
              <a:t>are </a:t>
            </a:r>
            <a:r>
              <a:rPr lang="en-US" smtClean="0">
                <a:latin typeface="Trebuchet MS" panose="020B0603020202020204" pitchFamily="34" charset="0"/>
              </a:rPr>
              <a:t>computer generated.</a:t>
            </a:r>
            <a:endParaRPr lang="en-US">
              <a:latin typeface="Trebuchet MS" panose="020B0603020202020204" pitchFamily="34" charset="0"/>
            </a:endParaRPr>
          </a:p>
          <a:p>
            <a:endParaRPr lang="en-US">
              <a:latin typeface="Trebuchet MS" panose="020B0603020202020204" pitchFamily="34" charset="0"/>
            </a:endParaRPr>
          </a:p>
        </p:txBody>
      </p:sp>
    </p:spTree>
    <p:extLst>
      <p:ext uri="{BB962C8B-B14F-4D97-AF65-F5344CB8AC3E}">
        <p14:creationId xmlns:p14="http://schemas.microsoft.com/office/powerpoint/2010/main" val="42678310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9167" y="417315"/>
            <a:ext cx="11473666" cy="6023370"/>
          </a:xfrm>
          <a:prstGeom prst="rect">
            <a:avLst/>
          </a:prstGeom>
        </p:spPr>
      </p:pic>
    </p:spTree>
    <p:extLst>
      <p:ext uri="{BB962C8B-B14F-4D97-AF65-F5344CB8AC3E}">
        <p14:creationId xmlns:p14="http://schemas.microsoft.com/office/powerpoint/2010/main" val="2844750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388597" y="106293"/>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smtClean="0">
                <a:solidFill>
                  <a:schemeClr val="accent1"/>
                </a:solidFill>
                <a:latin typeface="Trebuchet MS" panose="020B0603020202020204" pitchFamily="34" charset="0"/>
                <a:ea typeface="Montserrat"/>
                <a:cs typeface="Montserrat"/>
                <a:sym typeface="Montserrat"/>
              </a:rPr>
              <a:t>Equations and Algorithms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graphicFrame>
        <p:nvGraphicFramePr>
          <p:cNvPr id="2" name="Table 1"/>
          <p:cNvGraphicFramePr>
            <a:graphicFrameLocks noGrp="1"/>
          </p:cNvGraphicFramePr>
          <p:nvPr>
            <p:extLst>
              <p:ext uri="{D42A27DB-BD31-4B8C-83A1-F6EECF244321}">
                <p14:modId xmlns:p14="http://schemas.microsoft.com/office/powerpoint/2010/main" val="1157460137"/>
              </p:ext>
            </p:extLst>
          </p:nvPr>
        </p:nvGraphicFramePr>
        <p:xfrm>
          <a:off x="584200" y="1101905"/>
          <a:ext cx="11049000" cy="5223835"/>
        </p:xfrm>
        <a:graphic>
          <a:graphicData uri="http://schemas.openxmlformats.org/drawingml/2006/table">
            <a:tbl>
              <a:tblPr firstRow="1" bandRow="1">
                <a:tableStyleId>{9D77C939-328D-45B8-B081-443FAD4E15DF}</a:tableStyleId>
              </a:tblPr>
              <a:tblGrid>
                <a:gridCol w="3111500">
                  <a:extLst>
                    <a:ext uri="{9D8B030D-6E8A-4147-A177-3AD203B41FA5}">
                      <a16:colId xmlns:a16="http://schemas.microsoft.com/office/drawing/2014/main" val="3472178722"/>
                    </a:ext>
                  </a:extLst>
                </a:gridCol>
                <a:gridCol w="3949700">
                  <a:extLst>
                    <a:ext uri="{9D8B030D-6E8A-4147-A177-3AD203B41FA5}">
                      <a16:colId xmlns:a16="http://schemas.microsoft.com/office/drawing/2014/main" val="4068918917"/>
                    </a:ext>
                  </a:extLst>
                </a:gridCol>
                <a:gridCol w="3987800">
                  <a:extLst>
                    <a:ext uri="{9D8B030D-6E8A-4147-A177-3AD203B41FA5}">
                      <a16:colId xmlns:a16="http://schemas.microsoft.com/office/drawing/2014/main" val="3344738439"/>
                    </a:ext>
                  </a:extLst>
                </a:gridCol>
              </a:tblGrid>
              <a:tr h="626646">
                <a:tc>
                  <a:txBody>
                    <a:bodyPr/>
                    <a:lstStyle/>
                    <a:p>
                      <a:pPr algn="ctr"/>
                      <a:endParaRPr lang="en-US" sz="1800">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smtClean="0">
                          <a:solidFill>
                            <a:schemeClr val="accent1"/>
                          </a:solidFill>
                          <a:latin typeface="Trebuchet MS" panose="020B0603020202020204" pitchFamily="34" charset="0"/>
                        </a:rPr>
                        <a:t>Equations</a:t>
                      </a:r>
                      <a:endParaRPr lang="en-US" sz="1800" b="1">
                        <a:solidFill>
                          <a:schemeClr val="accent1"/>
                        </a:solidFill>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b="1" smtClean="0">
                          <a:solidFill>
                            <a:schemeClr val="accent1"/>
                          </a:solidFill>
                          <a:latin typeface="Trebuchet MS" panose="020B0603020202020204" pitchFamily="34" charset="0"/>
                        </a:rPr>
                        <a:t>Algorithms</a:t>
                      </a:r>
                      <a:endParaRPr lang="en-US" sz="1800" b="1">
                        <a:solidFill>
                          <a:schemeClr val="accent1"/>
                        </a:solidFill>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307407796"/>
                  </a:ext>
                </a:extLst>
              </a:tr>
              <a:tr h="2804465">
                <a:tc>
                  <a:txBody>
                    <a:bodyPr/>
                    <a:lstStyle/>
                    <a:p>
                      <a:pPr algn="ctr"/>
                      <a:endParaRPr lang="en-US" sz="1800">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Column-based</a:t>
                      </a:r>
                    </a:p>
                    <a:p>
                      <a:pPr algn="ctr"/>
                      <a:endParaRPr lang="en-US" sz="1800" smtClean="0">
                        <a:latin typeface="Trebuchet MS" panose="020B0603020202020204" pitchFamily="34" charset="0"/>
                      </a:endParaRPr>
                    </a:p>
                    <a:p>
                      <a:pPr algn="ctr"/>
                      <a:r>
                        <a:rPr lang="en-US" sz="1800" smtClean="0">
                          <a:latin typeface="Trebuchet MS" panose="020B0603020202020204" pitchFamily="34" charset="0"/>
                        </a:rPr>
                        <a:t>Relationships among</a:t>
                      </a:r>
                      <a:r>
                        <a:rPr lang="en-US" sz="1800" baseline="0" smtClean="0">
                          <a:latin typeface="Trebuchet MS" panose="020B0603020202020204" pitchFamily="34" charset="0"/>
                        </a:rPr>
                        <a:t> variables relative to all observations</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Measures of uncertainty </a:t>
                      </a:r>
                      <a:br>
                        <a:rPr lang="en-US" sz="1800" baseline="0" smtClean="0">
                          <a:latin typeface="Trebuchet MS" panose="020B0603020202020204" pitchFamily="34" charset="0"/>
                        </a:rPr>
                      </a:br>
                      <a:r>
                        <a:rPr lang="en-US" sz="1800" baseline="0" smtClean="0">
                          <a:latin typeface="Trebuchet MS" panose="020B0603020202020204" pitchFamily="34" charset="0"/>
                        </a:rPr>
                        <a:t>(model fit) well developed</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Statistics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Row-based</a:t>
                      </a:r>
                    </a:p>
                    <a:p>
                      <a:pPr algn="ctr"/>
                      <a:endParaRPr lang="en-US" sz="1800" smtClean="0">
                        <a:latin typeface="Trebuchet MS" panose="020B0603020202020204" pitchFamily="34" charset="0"/>
                      </a:endParaRPr>
                    </a:p>
                    <a:p>
                      <a:pPr algn="ctr"/>
                      <a:r>
                        <a:rPr lang="en-US" sz="1800" smtClean="0">
                          <a:latin typeface="Trebuchet MS" panose="020B0603020202020204" pitchFamily="34" charset="0"/>
                        </a:rPr>
                        <a:t>Relationships</a:t>
                      </a:r>
                      <a:r>
                        <a:rPr lang="en-US" sz="1800" baseline="0" smtClean="0">
                          <a:latin typeface="Trebuchet MS" panose="020B0603020202020204" pitchFamily="34" charset="0"/>
                        </a:rPr>
                        <a:t> among observations relative to all variables</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Measures of uncertainty </a:t>
                      </a:r>
                      <a:br>
                        <a:rPr lang="en-US" sz="1800" baseline="0" smtClean="0">
                          <a:latin typeface="Trebuchet MS" panose="020B0603020202020204" pitchFamily="34" charset="0"/>
                        </a:rPr>
                      </a:br>
                      <a:r>
                        <a:rPr lang="en-US" sz="1800" baseline="0" smtClean="0">
                          <a:latin typeface="Trebuchet MS" panose="020B0603020202020204" pitchFamily="34" charset="0"/>
                        </a:rPr>
                        <a:t>less well developed</a:t>
                      </a:r>
                    </a:p>
                    <a:p>
                      <a:pPr algn="ctr"/>
                      <a:endParaRPr lang="en-US" sz="1800" baseline="0" smtClean="0">
                        <a:latin typeface="Trebuchet MS" panose="020B0603020202020204" pitchFamily="34" charset="0"/>
                      </a:endParaRPr>
                    </a:p>
                    <a:p>
                      <a:pPr algn="ctr"/>
                      <a:r>
                        <a:rPr lang="en-US" sz="1800" baseline="0" smtClean="0">
                          <a:latin typeface="Trebuchet MS" panose="020B0603020202020204" pitchFamily="34" charset="0"/>
                        </a:rPr>
                        <a:t>Computer Science/Engineering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103843746"/>
                  </a:ext>
                </a:extLst>
              </a:tr>
              <a:tr h="626240">
                <a:tc>
                  <a:txBody>
                    <a:bodyPr/>
                    <a:lstStyle/>
                    <a:p>
                      <a:pPr algn="ctr"/>
                      <a:r>
                        <a:rPr lang="en-US" sz="1800" smtClean="0">
                          <a:latin typeface="Trebuchet MS" panose="020B0603020202020204" pitchFamily="34" charset="0"/>
                        </a:rPr>
                        <a:t>Predicting</a:t>
                      </a:r>
                      <a:r>
                        <a:rPr lang="en-US" sz="1800" baseline="0" smtClean="0">
                          <a:latin typeface="Trebuchet MS" panose="020B0603020202020204" pitchFamily="34" charset="0"/>
                        </a:rPr>
                        <a:t> </a:t>
                      </a:r>
                      <a:br>
                        <a:rPr lang="en-US" sz="1800" baseline="0" smtClean="0">
                          <a:latin typeface="Trebuchet MS" panose="020B0603020202020204" pitchFamily="34" charset="0"/>
                        </a:rPr>
                      </a:br>
                      <a:r>
                        <a:rPr lang="en-US" sz="1800" baseline="0" smtClean="0">
                          <a:latin typeface="Trebuchet MS" panose="020B0603020202020204" pitchFamily="34" charset="0"/>
                        </a:rPr>
                        <a:t>observed outcomes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Regressions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Supevised Machine</a:t>
                      </a:r>
                      <a:r>
                        <a:rPr lang="en-US" sz="1800" baseline="0" smtClean="0">
                          <a:latin typeface="Trebuchet MS" panose="020B0603020202020204" pitchFamily="34" charset="0"/>
                        </a:rPr>
                        <a:t> Learning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63737634"/>
                  </a:ext>
                </a:extLst>
              </a:tr>
              <a:tr h="1152644">
                <a:tc>
                  <a:txBody>
                    <a:bodyPr/>
                    <a:lstStyle/>
                    <a:p>
                      <a:pPr algn="ctr"/>
                      <a:r>
                        <a:rPr lang="en-US" sz="1800" smtClean="0">
                          <a:latin typeface="Trebuchet MS" panose="020B0603020202020204" pitchFamily="34" charset="0"/>
                        </a:rPr>
                        <a:t>Predicting </a:t>
                      </a:r>
                      <a:br>
                        <a:rPr lang="en-US" sz="1800" smtClean="0">
                          <a:latin typeface="Trebuchet MS" panose="020B0603020202020204" pitchFamily="34" charset="0"/>
                        </a:rPr>
                      </a:br>
                      <a:r>
                        <a:rPr lang="en-US" sz="1800" smtClean="0">
                          <a:latin typeface="Trebuchet MS" panose="020B0603020202020204" pitchFamily="34" charset="0"/>
                        </a:rPr>
                        <a:t>unobserved outcomes</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Factor Analysis</a:t>
                      </a:r>
                    </a:p>
                    <a:p>
                      <a:pPr algn="ctr"/>
                      <a:r>
                        <a:rPr lang="en-US" sz="1800" smtClean="0">
                          <a:latin typeface="Trebuchet MS" panose="020B0603020202020204" pitchFamily="34" charset="0"/>
                        </a:rPr>
                        <a:t>Latent Class Analysis</a:t>
                      </a:r>
                    </a:p>
                    <a:p>
                      <a:pPr algn="ctr"/>
                      <a:r>
                        <a:rPr lang="en-US" sz="1800" smtClean="0">
                          <a:latin typeface="Trebuchet MS" panose="020B0603020202020204" pitchFamily="34" charset="0"/>
                        </a:rPr>
                        <a:t>Structural Equation Modeling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smtClean="0">
                          <a:latin typeface="Trebuchet MS" panose="020B0603020202020204" pitchFamily="34" charset="0"/>
                        </a:rPr>
                        <a:t>Unsupervised</a:t>
                      </a:r>
                      <a:r>
                        <a:rPr lang="en-US" sz="1800" baseline="0" smtClean="0">
                          <a:latin typeface="Trebuchet MS" panose="020B0603020202020204" pitchFamily="34" charset="0"/>
                        </a:rPr>
                        <a:t> Machine Learning</a:t>
                      </a:r>
                      <a:endParaRPr lang="en-US" sz="1800">
                        <a:latin typeface="Trebuchet MS" panose="020B0603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54647709"/>
                  </a:ext>
                </a:extLst>
              </a:tr>
            </a:tbl>
          </a:graphicData>
        </a:graphic>
      </p:graphicFrame>
    </p:spTree>
    <p:extLst>
      <p:ext uri="{BB962C8B-B14F-4D97-AF65-F5344CB8AC3E}">
        <p14:creationId xmlns:p14="http://schemas.microsoft.com/office/powerpoint/2010/main" val="2569666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1952" y="273082"/>
            <a:ext cx="11357832" cy="6267231"/>
          </a:xfrm>
          <a:prstGeom prst="rect">
            <a:avLst/>
          </a:prstGeom>
        </p:spPr>
      </p:pic>
    </p:spTree>
    <p:extLst>
      <p:ext uri="{BB962C8B-B14F-4D97-AF65-F5344CB8AC3E}">
        <p14:creationId xmlns:p14="http://schemas.microsoft.com/office/powerpoint/2010/main" val="2326133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267875" y="273000"/>
            <a:ext cx="9465900" cy="139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00000"/>
              </a:lnSpc>
              <a:spcBef>
                <a:spcPts val="0"/>
              </a:spcBef>
              <a:spcAft>
                <a:spcPts val="0"/>
              </a:spcAft>
              <a:buClr>
                <a:schemeClr val="accent1"/>
              </a:buClr>
              <a:buSzPts val="3600"/>
              <a:buFont typeface="Trebuchet MS"/>
              <a:buNone/>
            </a:pPr>
            <a:r>
              <a:rPr lang="en-US" sz="3500"/>
              <a:t>Multi-Step Nonlinear Process</a:t>
            </a:r>
            <a:endParaRPr sz="3500"/>
          </a:p>
          <a:p>
            <a:pPr marL="0" marR="0" lvl="0" indent="0" algn="l" rtl="0">
              <a:lnSpc>
                <a:spcPct val="114000"/>
              </a:lnSpc>
              <a:spcBef>
                <a:spcPts val="1000"/>
              </a:spcBef>
              <a:spcAft>
                <a:spcPts val="1000"/>
              </a:spcAft>
              <a:buNone/>
            </a:pPr>
            <a:endParaRPr sz="2600">
              <a:solidFill>
                <a:srgbClr val="3F7818"/>
              </a:solidFill>
            </a:endParaRPr>
          </a:p>
        </p:txBody>
      </p:sp>
      <p:sp>
        <p:nvSpPr>
          <p:cNvPr id="188" name="Google Shape;188;p22"/>
          <p:cNvSpPr/>
          <p:nvPr/>
        </p:nvSpPr>
        <p:spPr>
          <a:xfrm>
            <a:off x="1046750" y="2450633"/>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Research Questions</a:t>
            </a:r>
            <a:endParaRPr/>
          </a:p>
        </p:txBody>
      </p:sp>
      <p:sp>
        <p:nvSpPr>
          <p:cNvPr id="189" name="Google Shape;189;p22"/>
          <p:cNvSpPr/>
          <p:nvPr/>
        </p:nvSpPr>
        <p:spPr>
          <a:xfrm>
            <a:off x="3693900" y="2450633"/>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Literature or Theory</a:t>
            </a:r>
            <a:endParaRPr/>
          </a:p>
        </p:txBody>
      </p:sp>
      <p:sp>
        <p:nvSpPr>
          <p:cNvPr id="190" name="Google Shape;190;p22"/>
          <p:cNvSpPr/>
          <p:nvPr/>
        </p:nvSpPr>
        <p:spPr>
          <a:xfrm>
            <a:off x="6213525" y="2421198"/>
            <a:ext cx="1859700" cy="12009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Data</a:t>
            </a:r>
            <a:endParaRPr/>
          </a:p>
        </p:txBody>
      </p:sp>
      <p:sp>
        <p:nvSpPr>
          <p:cNvPr id="191" name="Google Shape;191;p22"/>
          <p:cNvSpPr/>
          <p:nvPr/>
        </p:nvSpPr>
        <p:spPr>
          <a:xfrm>
            <a:off x="2481075" y="5081056"/>
            <a:ext cx="1412100" cy="8808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Codes</a:t>
            </a:r>
            <a:endParaRPr>
              <a:solidFill>
                <a:srgbClr val="CCCCCC"/>
              </a:solidFill>
            </a:endParaRPr>
          </a:p>
        </p:txBody>
      </p:sp>
      <p:sp>
        <p:nvSpPr>
          <p:cNvPr id="192" name="Google Shape;192;p22"/>
          <p:cNvSpPr/>
          <p:nvPr/>
        </p:nvSpPr>
        <p:spPr>
          <a:xfrm>
            <a:off x="6437376" y="1951575"/>
            <a:ext cx="1412100" cy="4695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Metadata</a:t>
            </a:r>
            <a:endParaRPr/>
          </a:p>
        </p:txBody>
      </p:sp>
      <p:sp>
        <p:nvSpPr>
          <p:cNvPr id="193" name="Google Shape;193;p22"/>
          <p:cNvSpPr/>
          <p:nvPr/>
        </p:nvSpPr>
        <p:spPr>
          <a:xfrm>
            <a:off x="1255300" y="1985229"/>
            <a:ext cx="1442700" cy="4695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Unit of Analysis</a:t>
            </a:r>
            <a:endParaRPr/>
          </a:p>
        </p:txBody>
      </p:sp>
      <p:sp>
        <p:nvSpPr>
          <p:cNvPr id="194" name="Google Shape;194;p22"/>
          <p:cNvSpPr/>
          <p:nvPr/>
        </p:nvSpPr>
        <p:spPr>
          <a:xfrm flipH="1">
            <a:off x="3028123" y="3147090"/>
            <a:ext cx="544200" cy="437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95" name="Google Shape;195;p22"/>
          <p:cNvSpPr/>
          <p:nvPr/>
        </p:nvSpPr>
        <p:spPr>
          <a:xfrm rot="-7588400" flipH="1">
            <a:off x="2556229" y="4133260"/>
            <a:ext cx="1465055" cy="409445"/>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6" name="Google Shape;196;p22"/>
          <p:cNvSpPr/>
          <p:nvPr/>
        </p:nvSpPr>
        <p:spPr>
          <a:xfrm rot="-5400000" flipH="1">
            <a:off x="4175927" y="4157864"/>
            <a:ext cx="1114800" cy="4188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7" name="Google Shape;197;p22"/>
          <p:cNvSpPr/>
          <p:nvPr/>
        </p:nvSpPr>
        <p:spPr>
          <a:xfrm rot="-3370316" flipH="1">
            <a:off x="5368694" y="4193618"/>
            <a:ext cx="1312730" cy="410622"/>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198" name="Google Shape;198;p22"/>
          <p:cNvSpPr/>
          <p:nvPr/>
        </p:nvSpPr>
        <p:spPr>
          <a:xfrm>
            <a:off x="5537280" y="5081056"/>
            <a:ext cx="1442700" cy="8808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Memos</a:t>
            </a:r>
            <a:endParaRPr>
              <a:solidFill>
                <a:srgbClr val="CCCCCC"/>
              </a:solidFill>
            </a:endParaRPr>
          </a:p>
        </p:txBody>
      </p:sp>
      <p:sp>
        <p:nvSpPr>
          <p:cNvPr id="199" name="Google Shape;199;p22"/>
          <p:cNvSpPr/>
          <p:nvPr/>
        </p:nvSpPr>
        <p:spPr>
          <a:xfrm flipH="1">
            <a:off x="5611495" y="3147090"/>
            <a:ext cx="544200" cy="437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0" name="Google Shape;200;p22"/>
          <p:cNvSpPr/>
          <p:nvPr/>
        </p:nvSpPr>
        <p:spPr>
          <a:xfrm rot="10800000" flipH="1">
            <a:off x="3028086" y="2590186"/>
            <a:ext cx="544200" cy="3813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1" name="Google Shape;201;p22"/>
          <p:cNvSpPr/>
          <p:nvPr/>
        </p:nvSpPr>
        <p:spPr>
          <a:xfrm rot="10800000" flipH="1">
            <a:off x="5611493" y="2590186"/>
            <a:ext cx="544200" cy="3813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02" name="Google Shape;202;p22"/>
          <p:cNvSpPr txBox="1"/>
          <p:nvPr/>
        </p:nvSpPr>
        <p:spPr>
          <a:xfrm>
            <a:off x="3421088" y="1565175"/>
            <a:ext cx="2293200" cy="53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latin typeface="Trebuchet MS"/>
                <a:ea typeface="Trebuchet MS"/>
                <a:cs typeface="Trebuchet MS"/>
                <a:sym typeface="Trebuchet MS"/>
              </a:rPr>
              <a:t>Coding</a:t>
            </a:r>
            <a:endParaRPr sz="2400" b="1"/>
          </a:p>
        </p:txBody>
      </p:sp>
      <p:sp>
        <p:nvSpPr>
          <p:cNvPr id="203" name="Google Shape;203;p22"/>
          <p:cNvSpPr/>
          <p:nvPr/>
        </p:nvSpPr>
        <p:spPr>
          <a:xfrm flipH="1">
            <a:off x="3995939" y="5318282"/>
            <a:ext cx="715800" cy="4062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04" name="Google Shape;204;p22"/>
          <p:cNvSpPr/>
          <p:nvPr/>
        </p:nvSpPr>
        <p:spPr>
          <a:xfrm rot="10800000" flipH="1">
            <a:off x="4711739" y="5318411"/>
            <a:ext cx="722700" cy="4062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418333" y="22604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smtClean="0">
                <a:solidFill>
                  <a:schemeClr val="accent1"/>
                </a:solidFill>
                <a:latin typeface="Trebuchet MS" panose="020B0603020202020204" pitchFamily="34" charset="0"/>
                <a:ea typeface="Montserrat"/>
                <a:cs typeface="Montserrat"/>
                <a:sym typeface="Montserrat"/>
              </a:rPr>
              <a:t>Common Machine Learning Methods</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pic>
        <p:nvPicPr>
          <p:cNvPr id="8" name="Google Shape;262;p35"/>
          <p:cNvPicPr preferRelativeResize="0"/>
          <p:nvPr/>
        </p:nvPicPr>
        <p:blipFill>
          <a:blip r:embed="rId3">
            <a:alphaModFix/>
          </a:blip>
          <a:stretch>
            <a:fillRect/>
          </a:stretch>
        </p:blipFill>
        <p:spPr>
          <a:xfrm>
            <a:off x="1205525" y="2693020"/>
            <a:ext cx="3047473" cy="2846462"/>
          </a:xfrm>
          <a:prstGeom prst="rect">
            <a:avLst/>
          </a:prstGeom>
          <a:noFill/>
          <a:ln>
            <a:noFill/>
          </a:ln>
        </p:spPr>
      </p:pic>
      <p:sp>
        <p:nvSpPr>
          <p:cNvPr id="2" name="TextBox 1"/>
          <p:cNvSpPr txBox="1"/>
          <p:nvPr/>
        </p:nvSpPr>
        <p:spPr>
          <a:xfrm>
            <a:off x="571500" y="5660820"/>
            <a:ext cx="4419600" cy="830997"/>
          </a:xfrm>
          <a:prstGeom prst="rect">
            <a:avLst/>
          </a:prstGeom>
          <a:noFill/>
        </p:spPr>
        <p:txBody>
          <a:bodyPr wrap="square" rtlCol="0">
            <a:spAutoFit/>
          </a:bodyPr>
          <a:lstStyle/>
          <a:p>
            <a:pPr algn="ctr"/>
            <a:r>
              <a:rPr lang="en-US" sz="3200" smtClean="0">
                <a:latin typeface="Trebuchet MS" panose="020B0603020202020204" pitchFamily="34" charset="0"/>
              </a:rPr>
              <a:t>Unsupervised Models</a:t>
            </a:r>
          </a:p>
          <a:p>
            <a:pPr algn="ctr"/>
            <a:r>
              <a:rPr lang="en-US" sz="1600" smtClean="0">
                <a:latin typeface="Trebuchet MS" panose="020B0603020202020204" pitchFamily="34" charset="0"/>
              </a:rPr>
              <a:t>Predicting an unobserved outcome</a:t>
            </a:r>
            <a:endParaRPr lang="en-US" sz="1600">
              <a:latin typeface="Trebuchet MS" panose="020B0603020202020204" pitchFamily="34" charset="0"/>
            </a:endParaRPr>
          </a:p>
        </p:txBody>
      </p:sp>
      <p:sp>
        <p:nvSpPr>
          <p:cNvPr id="10" name="TextBox 9"/>
          <p:cNvSpPr txBox="1"/>
          <p:nvPr/>
        </p:nvSpPr>
        <p:spPr>
          <a:xfrm>
            <a:off x="6819900" y="5660820"/>
            <a:ext cx="4419600" cy="830997"/>
          </a:xfrm>
          <a:prstGeom prst="rect">
            <a:avLst/>
          </a:prstGeom>
          <a:noFill/>
        </p:spPr>
        <p:txBody>
          <a:bodyPr wrap="square" rtlCol="0">
            <a:spAutoFit/>
          </a:bodyPr>
          <a:lstStyle/>
          <a:p>
            <a:pPr algn="ctr"/>
            <a:r>
              <a:rPr lang="en-US" sz="3200" smtClean="0">
                <a:latin typeface="Trebuchet MS" panose="020B0603020202020204" pitchFamily="34" charset="0"/>
              </a:rPr>
              <a:t>Supervised Models</a:t>
            </a:r>
            <a:br>
              <a:rPr lang="en-US" sz="3200" smtClean="0">
                <a:latin typeface="Trebuchet MS" panose="020B0603020202020204" pitchFamily="34" charset="0"/>
              </a:rPr>
            </a:br>
            <a:r>
              <a:rPr lang="en-US" sz="1600" smtClean="0">
                <a:latin typeface="Trebuchet MS" panose="020B0603020202020204" pitchFamily="34" charset="0"/>
              </a:rPr>
              <a:t>Predicting an observed outcome</a:t>
            </a:r>
            <a:endParaRPr lang="en-US" sz="1600">
              <a:latin typeface="Trebuchet MS" panose="020B0603020202020204" pitchFamily="34" charset="0"/>
            </a:endParaRPr>
          </a:p>
        </p:txBody>
      </p:sp>
      <p:pic>
        <p:nvPicPr>
          <p:cNvPr id="4" name="Picture 3"/>
          <p:cNvPicPr>
            <a:picLocks noChangeAspect="1"/>
          </p:cNvPicPr>
          <p:nvPr/>
        </p:nvPicPr>
        <p:blipFill>
          <a:blip r:embed="rId4"/>
          <a:stretch>
            <a:fillRect/>
          </a:stretch>
        </p:blipFill>
        <p:spPr>
          <a:xfrm>
            <a:off x="7569668" y="3598117"/>
            <a:ext cx="2874459" cy="18768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551" y="1258398"/>
            <a:ext cx="3241576" cy="1815614"/>
          </a:xfrm>
          <a:prstGeom prst="rect">
            <a:avLst/>
          </a:prstGeom>
        </p:spPr>
      </p:pic>
    </p:spTree>
    <p:extLst>
      <p:ext uri="{BB962C8B-B14F-4D97-AF65-F5344CB8AC3E}">
        <p14:creationId xmlns:p14="http://schemas.microsoft.com/office/powerpoint/2010/main" val="17016658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7084" y="246612"/>
            <a:ext cx="11357832" cy="6364776"/>
          </a:xfrm>
          <a:prstGeom prst="rect">
            <a:avLst/>
          </a:prstGeom>
        </p:spPr>
      </p:pic>
    </p:spTree>
    <p:extLst>
      <p:ext uri="{BB962C8B-B14F-4D97-AF65-F5344CB8AC3E}">
        <p14:creationId xmlns:p14="http://schemas.microsoft.com/office/powerpoint/2010/main" val="35227975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graphicFrame>
        <p:nvGraphicFramePr>
          <p:cNvPr id="281" name="Google Shape;281;p28"/>
          <p:cNvGraphicFramePr/>
          <p:nvPr/>
        </p:nvGraphicFramePr>
        <p:xfrm>
          <a:off x="1346535" y="2918212"/>
          <a:ext cx="9504300" cy="1854250"/>
        </p:xfrm>
        <a:graphic>
          <a:graphicData uri="http://schemas.openxmlformats.org/drawingml/2006/table">
            <a:tbl>
              <a:tblPr firstRow="1" bandRow="1">
                <a:noFill/>
                <a:tableStyleId>{9D77C939-328D-45B8-B081-443FAD4E15DF}</a:tableStyleId>
              </a:tblPr>
              <a:tblGrid>
                <a:gridCol w="2179675">
                  <a:extLst>
                    <a:ext uri="{9D8B030D-6E8A-4147-A177-3AD203B41FA5}">
                      <a16:colId xmlns:a16="http://schemas.microsoft.com/office/drawing/2014/main" val="20000"/>
                    </a:ext>
                  </a:extLst>
                </a:gridCol>
                <a:gridCol w="1464925">
                  <a:extLst>
                    <a:ext uri="{9D8B030D-6E8A-4147-A177-3AD203B41FA5}">
                      <a16:colId xmlns:a16="http://schemas.microsoft.com/office/drawing/2014/main" val="20001"/>
                    </a:ext>
                  </a:extLst>
                </a:gridCol>
                <a:gridCol w="1464925">
                  <a:extLst>
                    <a:ext uri="{9D8B030D-6E8A-4147-A177-3AD203B41FA5}">
                      <a16:colId xmlns:a16="http://schemas.microsoft.com/office/drawing/2014/main" val="20002"/>
                    </a:ext>
                  </a:extLst>
                </a:gridCol>
                <a:gridCol w="1464925">
                  <a:extLst>
                    <a:ext uri="{9D8B030D-6E8A-4147-A177-3AD203B41FA5}">
                      <a16:colId xmlns:a16="http://schemas.microsoft.com/office/drawing/2014/main" val="20003"/>
                    </a:ext>
                  </a:extLst>
                </a:gridCol>
                <a:gridCol w="1464925">
                  <a:extLst>
                    <a:ext uri="{9D8B030D-6E8A-4147-A177-3AD203B41FA5}">
                      <a16:colId xmlns:a16="http://schemas.microsoft.com/office/drawing/2014/main" val="20004"/>
                    </a:ext>
                  </a:extLst>
                </a:gridCol>
                <a:gridCol w="1464925">
                  <a:extLst>
                    <a:ext uri="{9D8B030D-6E8A-4147-A177-3AD203B41FA5}">
                      <a16:colId xmlns:a16="http://schemas.microsoft.com/office/drawing/2014/main" val="20005"/>
                    </a:ext>
                  </a:extLst>
                </a:gridCol>
              </a:tblGrid>
              <a:tr h="370850">
                <a:tc>
                  <a:txBody>
                    <a:bodyPr/>
                    <a:lstStyle/>
                    <a:p>
                      <a:pPr marL="0" marR="0" lvl="0" indent="0" algn="l" rtl="0">
                        <a:lnSpc>
                          <a:spcPct val="100000"/>
                        </a:lnSpc>
                        <a:spcBef>
                          <a:spcPts val="0"/>
                        </a:spcBef>
                        <a:spcAft>
                          <a:spcPts val="0"/>
                        </a:spcAft>
                        <a:buNone/>
                      </a:pPr>
                      <a:r>
                        <a:rPr lang="en-US" sz="1600" b="1" u="none" strike="noStrike" cap="none">
                          <a:latin typeface="Montserrat"/>
                          <a:ea typeface="Montserrat"/>
                          <a:cs typeface="Montserrat"/>
                          <a:sym typeface="Montserrat"/>
                        </a:rPr>
                        <a:t>observation</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energy</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protein</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fat</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calcium</a:t>
                      </a:r>
                      <a:endParaRPr sz="16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u="none" strike="noStrike" cap="none">
                          <a:latin typeface="Montserrat"/>
                          <a:ea typeface="Montserrat"/>
                          <a:cs typeface="Montserrat"/>
                          <a:sym typeface="Montserrat"/>
                        </a:rPr>
                        <a:t>iron</a:t>
                      </a:r>
                      <a:endParaRPr sz="1600" b="1"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BRAISED</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340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28</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2.6</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HAMBURGER</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245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21</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17</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2.7</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ROAST</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420</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7</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2.0</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600" u="none" strike="noStrike" cap="none">
                          <a:latin typeface="Montserrat"/>
                          <a:ea typeface="Montserrat"/>
                          <a:cs typeface="Montserrat"/>
                          <a:sym typeface="Montserrat"/>
                        </a:rPr>
                        <a:t>BEEF STEAK</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375</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19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32</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9</a:t>
                      </a:r>
                      <a:endParaRPr sz="16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Montserrat"/>
                          <a:ea typeface="Montserrat"/>
                          <a:cs typeface="Montserrat"/>
                          <a:sym typeface="Montserrat"/>
                        </a:rPr>
                        <a:t>2.6</a:t>
                      </a:r>
                      <a:endParaRPr sz="16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4"/>
                  </a:ext>
                </a:extLst>
              </a:tr>
            </a:tbl>
          </a:graphicData>
        </a:graphic>
      </p:graphicFrame>
      <p:sp>
        <p:nvSpPr>
          <p:cNvPr id="282" name="Google Shape;282;p28"/>
          <p:cNvSpPr/>
          <p:nvPr/>
        </p:nvSpPr>
        <p:spPr>
          <a:xfrm>
            <a:off x="1708301" y="5344258"/>
            <a:ext cx="8775300" cy="4278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3" name="Google Shape;283;p28"/>
          <p:cNvSpPr/>
          <p:nvPr/>
        </p:nvSpPr>
        <p:spPr>
          <a:xfrm>
            <a:off x="4220525" y="1527623"/>
            <a:ext cx="3041700" cy="91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
        <p:nvSpPr>
          <p:cNvPr id="284" name="Google Shape;284;p28"/>
          <p:cNvSpPr txBox="1"/>
          <p:nvPr/>
        </p:nvSpPr>
        <p:spPr>
          <a:xfrm>
            <a:off x="418333" y="22604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clustering: distance measure</a:t>
            </a:r>
            <a:endParaRPr sz="4000" b="0" i="0" u="none" strike="noStrike" cap="none">
              <a:solidFill>
                <a:schemeClr val="accent1"/>
              </a:solidFill>
              <a:latin typeface="Trebuchet MS" panose="020B0603020202020204" pitchFamily="34" charset="0"/>
              <a:ea typeface="Montserrat"/>
              <a:cs typeface="Montserrat"/>
              <a:sym typeface="Montserrat"/>
            </a:endParaRPr>
          </a:p>
        </p:txBody>
      </p:sp>
      <mc:AlternateContent xmlns:mc="http://schemas.openxmlformats.org/markup-compatibility/2006" xmlns:a14="http://schemas.microsoft.com/office/drawing/2010/main">
        <mc:Choice Requires="a14">
          <p:sp>
            <p:nvSpPr>
              <p:cNvPr id="7" name="Rectangle 6"/>
              <p:cNvSpPr/>
              <p:nvPr/>
            </p:nvSpPr>
            <p:spPr>
              <a:xfrm>
                <a:off x="4582465" y="1527623"/>
                <a:ext cx="3041602"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𝑗𝑖</m:t>
                          </m:r>
                        </m:sub>
                      </m:sSub>
                      <m:r>
                        <a:rPr lang="en-US" i="0">
                          <a:latin typeface="Cambria Math" panose="02040503050406030204" pitchFamily="18" charset="0"/>
                        </a:rPr>
                        <m:t>= </m:t>
                      </m:r>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𝑝</m:t>
                              </m:r>
                              <m:r>
                                <a:rPr lang="en-US" i="0">
                                  <a:latin typeface="Cambria Math" panose="02040503050406030204" pitchFamily="18" charset="0"/>
                                </a:rPr>
                                <m:t>−1</m:t>
                              </m:r>
                            </m:sub>
                            <m:sup>
                              <m:r>
                                <a:rPr lang="en-US" i="1">
                                  <a:latin typeface="Cambria Math" panose="02040503050406030204" pitchFamily="18" charset="0"/>
                                </a:rPr>
                                <m:t>𝑝</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𝑖𝑝</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𝑗𝑝</m:t>
                                          </m:r>
                                        </m:sub>
                                      </m:sSub>
                                    </m:e>
                                  </m:d>
                                </m:e>
                                <m:sup>
                                  <m:r>
                                    <a:rPr lang="en-US" i="0">
                                      <a:latin typeface="Cambria Math" panose="02040503050406030204" pitchFamily="18" charset="0"/>
                                    </a:rPr>
                                    <m:t>2</m:t>
                                  </m:r>
                                </m:sup>
                              </m:sSup>
                            </m:e>
                          </m:nary>
                        </m:e>
                      </m:rad>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4582465" y="1527623"/>
                <a:ext cx="3041602" cy="9106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10573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3992" y="602667"/>
            <a:ext cx="11357832" cy="5578323"/>
          </a:xfrm>
          <a:prstGeom prst="rect">
            <a:avLst/>
          </a:prstGeom>
        </p:spPr>
      </p:pic>
    </p:spTree>
    <p:extLst>
      <p:ext uri="{BB962C8B-B14F-4D97-AF65-F5344CB8AC3E}">
        <p14:creationId xmlns:p14="http://schemas.microsoft.com/office/powerpoint/2010/main" val="35372467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29"/>
          <p:cNvSpPr txBox="1"/>
          <p:nvPr/>
        </p:nvSpPr>
        <p:spPr>
          <a:xfrm>
            <a:off x="409608" y="19939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hierarchical</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sp>
        <p:nvSpPr>
          <p:cNvPr id="291" name="Google Shape;291;p29"/>
          <p:cNvSpPr/>
          <p:nvPr/>
        </p:nvSpPr>
        <p:spPr>
          <a:xfrm>
            <a:off x="6714800" y="1258050"/>
            <a:ext cx="4862100" cy="4071000"/>
          </a:xfrm>
          <a:prstGeom prst="rect">
            <a:avLst/>
          </a:prstGeom>
          <a:noFill/>
          <a:ln>
            <a:noFill/>
          </a:ln>
        </p:spPr>
        <p:txBody>
          <a:bodyPr spcFirstLastPara="1" wrap="square" lIns="91425" tIns="45700" rIns="91425" bIns="45700" anchor="t" anchorCtr="0">
            <a:noAutofit/>
          </a:bodyPr>
          <a:lstStyle/>
          <a:p>
            <a:pPr marL="0" marR="4150" lvl="0" indent="0" algn="just" rtl="0">
              <a:spcBef>
                <a:spcPts val="0"/>
              </a:spcBef>
              <a:spcAft>
                <a:spcPts val="0"/>
              </a:spcAft>
              <a:buNone/>
            </a:pPr>
            <a:r>
              <a:rPr lang="en-US" sz="1800" b="1">
                <a:solidFill>
                  <a:srgbClr val="000000"/>
                </a:solidFill>
                <a:latin typeface="Calibri"/>
                <a:ea typeface="Calibri"/>
                <a:cs typeface="Calibri"/>
                <a:sym typeface="Calibri"/>
              </a:rPr>
              <a:t>Logic</a:t>
            </a:r>
            <a:endParaRPr/>
          </a:p>
          <a:p>
            <a:pPr marL="457200" marR="4150" lvl="0" indent="-457200" algn="just" rtl="0">
              <a:spcBef>
                <a:spcPts val="0"/>
              </a:spcBef>
              <a:spcAft>
                <a:spcPts val="0"/>
              </a:spcAft>
              <a:buNone/>
            </a:pPr>
            <a:r>
              <a:rPr lang="en-US" sz="1800">
                <a:solidFill>
                  <a:srgbClr val="000000"/>
                </a:solidFill>
                <a:latin typeface="Calibri"/>
                <a:ea typeface="Calibri"/>
                <a:cs typeface="Calibri"/>
                <a:sym typeface="Calibri"/>
              </a:rPr>
              <a:t>1.	Each case or observation starts as its own cluster. </a:t>
            </a: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r>
              <a:rPr lang="en-US" sz="1800">
                <a:solidFill>
                  <a:srgbClr val="000000"/>
                </a:solidFill>
                <a:latin typeface="Calibri"/>
                <a:ea typeface="Calibri"/>
                <a:cs typeface="Calibri"/>
                <a:sym typeface="Calibri"/>
              </a:rPr>
              <a:t>2.	Clusters are combined two at a time until all clusters are merged into a single cluster. </a:t>
            </a: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endParaRPr sz="1800">
              <a:solidFill>
                <a:srgbClr val="000000"/>
              </a:solidFill>
              <a:latin typeface="Calibri"/>
              <a:ea typeface="Calibri"/>
              <a:cs typeface="Calibri"/>
              <a:sym typeface="Calibri"/>
            </a:endParaRPr>
          </a:p>
          <a:p>
            <a:pPr marL="457200" marR="4150" lvl="0" indent="-457200" algn="just" rtl="0">
              <a:spcBef>
                <a:spcPts val="0"/>
              </a:spcBef>
              <a:spcAft>
                <a:spcPts val="0"/>
              </a:spcAft>
              <a:buNone/>
            </a:pPr>
            <a:r>
              <a:rPr lang="en-US" sz="1800" b="1">
                <a:solidFill>
                  <a:srgbClr val="000000"/>
                </a:solidFill>
                <a:latin typeface="Calibri"/>
                <a:ea typeface="Calibri"/>
                <a:cs typeface="Calibri"/>
                <a:sym typeface="Calibri"/>
              </a:rPr>
              <a:t>Algorithm</a:t>
            </a:r>
            <a:endParaRPr sz="1800" b="1">
              <a:solidFill>
                <a:srgbClr val="000000"/>
              </a:solidFill>
              <a:latin typeface="Calibri"/>
              <a:ea typeface="Calibri"/>
              <a:cs typeface="Calibri"/>
              <a:sym typeface="Calibri"/>
            </a:endParaRPr>
          </a:p>
          <a:p>
            <a:pPr marL="457200" marR="0" lvl="0" indent="-457200" algn="l" rtl="0">
              <a:spcBef>
                <a:spcPts val="0"/>
              </a:spcBef>
              <a:spcAft>
                <a:spcPts val="0"/>
              </a:spcAft>
              <a:buNone/>
            </a:pPr>
            <a:r>
              <a:rPr lang="en-US" sz="1800">
                <a:solidFill>
                  <a:srgbClr val="000000"/>
                </a:solidFill>
                <a:latin typeface="Calibri"/>
                <a:ea typeface="Calibri"/>
                <a:cs typeface="Calibri"/>
                <a:sym typeface="Calibri"/>
              </a:rPr>
              <a:t>1.</a:t>
            </a:r>
            <a:r>
              <a:rPr lang="en-US" sz="1800" b="1">
                <a:solidFill>
                  <a:srgbClr val="000000"/>
                </a:solidFill>
                <a:latin typeface="Calibri"/>
                <a:ea typeface="Calibri"/>
                <a:cs typeface="Calibri"/>
                <a:sym typeface="Calibri"/>
              </a:rPr>
              <a:t>	</a:t>
            </a:r>
            <a:r>
              <a:rPr lang="en-US" sz="1800" smtClean="0">
                <a:solidFill>
                  <a:srgbClr val="000000"/>
                </a:solidFill>
                <a:latin typeface="Calibri"/>
                <a:ea typeface="Calibri"/>
                <a:cs typeface="Calibri"/>
                <a:sym typeface="Calibri"/>
              </a:rPr>
              <a:t>Define </a:t>
            </a:r>
            <a:r>
              <a:rPr lang="en-US" sz="1800">
                <a:solidFill>
                  <a:srgbClr val="000000"/>
                </a:solidFill>
                <a:latin typeface="Calibri"/>
                <a:ea typeface="Calibri"/>
                <a:cs typeface="Calibri"/>
                <a:sym typeface="Calibri"/>
              </a:rPr>
              <a:t>each observation (row, case) as a cluster.</a:t>
            </a:r>
            <a:endParaRPr/>
          </a:p>
          <a:p>
            <a:pPr marL="457200" marR="0" lvl="0" indent="-457200" algn="l" rtl="0">
              <a:spcBef>
                <a:spcPts val="0"/>
              </a:spcBef>
              <a:spcAft>
                <a:spcPts val="0"/>
              </a:spcAft>
              <a:buNone/>
            </a:pPr>
            <a:r>
              <a:rPr lang="en-US" sz="1800">
                <a:solidFill>
                  <a:srgbClr val="000000"/>
                </a:solidFill>
                <a:latin typeface="Calibri"/>
                <a:ea typeface="Calibri"/>
                <a:cs typeface="Calibri"/>
                <a:sym typeface="Calibri"/>
              </a:rPr>
              <a:t>2.	Calculate the distances between every cluster and every other cluster.</a:t>
            </a:r>
            <a:endParaRPr/>
          </a:p>
          <a:p>
            <a:pPr marL="457200" marR="3959" lvl="2" indent="-457200" algn="l" rtl="0">
              <a:spcBef>
                <a:spcPts val="0"/>
              </a:spcBef>
              <a:spcAft>
                <a:spcPts val="0"/>
              </a:spcAft>
              <a:buNone/>
            </a:pPr>
            <a:r>
              <a:rPr lang="en-US" sz="1800" b="0" i="0" u="none" strike="noStrike" cap="none">
                <a:solidFill>
                  <a:srgbClr val="000000"/>
                </a:solidFill>
                <a:latin typeface="Calibri"/>
                <a:ea typeface="Calibri"/>
                <a:cs typeface="Calibri"/>
                <a:sym typeface="Calibri"/>
              </a:rPr>
              <a:t>3.	Combine the two clusters that have the smallest distance. This reduces the </a:t>
            </a:r>
            <a:r>
              <a:rPr lang="en-US" sz="1800" b="0" i="0" u="none" strike="noStrike" cap="none" smtClean="0">
                <a:solidFill>
                  <a:srgbClr val="000000"/>
                </a:solidFill>
                <a:latin typeface="Calibri"/>
                <a:ea typeface="Calibri"/>
                <a:cs typeface="Calibri"/>
                <a:sym typeface="Calibri"/>
              </a:rPr>
              <a:t>num­ber </a:t>
            </a:r>
            <a:r>
              <a:rPr lang="en-US" sz="1800" b="0" i="0" u="none" strike="noStrike" cap="none">
                <a:solidFill>
                  <a:srgbClr val="000000"/>
                </a:solidFill>
                <a:latin typeface="Calibri"/>
                <a:ea typeface="Calibri"/>
                <a:cs typeface="Calibri"/>
                <a:sym typeface="Calibri"/>
              </a:rPr>
              <a:t>of clusters by one.</a:t>
            </a:r>
            <a:endParaRPr/>
          </a:p>
          <a:p>
            <a:pPr marL="457200" marR="3959" lvl="2" indent="-457200" algn="l" rtl="0">
              <a:spcBef>
                <a:spcPts val="0"/>
              </a:spcBef>
              <a:spcAft>
                <a:spcPts val="0"/>
              </a:spcAft>
              <a:buNone/>
            </a:pPr>
            <a:r>
              <a:rPr lang="en-US" sz="1800" b="0" i="0" u="none" strike="noStrike" cap="none">
                <a:solidFill>
                  <a:srgbClr val="000000"/>
                </a:solidFill>
                <a:latin typeface="Calibri"/>
                <a:ea typeface="Calibri"/>
                <a:cs typeface="Calibri"/>
                <a:sym typeface="Calibri"/>
              </a:rPr>
              <a:t>4.	Repeat steps 2 and 3 until all clusters have been merged into a single cluster containing all observations.</a:t>
            </a:r>
            <a:endParaRPr/>
          </a:p>
        </p:txBody>
      </p:sp>
      <p:sp>
        <p:nvSpPr>
          <p:cNvPr id="292" name="Google Shape;292;p29"/>
          <p:cNvSpPr txBox="1"/>
          <p:nvPr/>
        </p:nvSpPr>
        <p:spPr>
          <a:xfrm>
            <a:off x="366243" y="6337855"/>
            <a:ext cx="11457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7F7F7F"/>
                </a:solidFill>
                <a:latin typeface="Arial"/>
                <a:ea typeface="Arial"/>
                <a:cs typeface="Arial"/>
                <a:sym typeface="Arial"/>
              </a:rPr>
              <a:t>Kabacoff, R. I., (2015). Chapter 16: Cluster analysis. In R in Action: Data analysis and graphics with R (2</a:t>
            </a:r>
            <a:r>
              <a:rPr lang="en-US" sz="1400" baseline="30000">
                <a:solidFill>
                  <a:srgbClr val="7F7F7F"/>
                </a:solidFill>
                <a:latin typeface="Arial"/>
                <a:ea typeface="Arial"/>
                <a:cs typeface="Arial"/>
                <a:sym typeface="Arial"/>
              </a:rPr>
              <a:t>nd</a:t>
            </a:r>
            <a:r>
              <a:rPr lang="en-US" sz="1400">
                <a:solidFill>
                  <a:srgbClr val="7F7F7F"/>
                </a:solidFill>
                <a:latin typeface="Arial"/>
                <a:ea typeface="Arial"/>
                <a:cs typeface="Arial"/>
                <a:sym typeface="Arial"/>
              </a:rPr>
              <a:t> Edition). Manning, Shelter Island.</a:t>
            </a:r>
            <a:endParaRPr sz="1400">
              <a:solidFill>
                <a:srgbClr val="7F7F7F"/>
              </a:solidFill>
              <a:latin typeface="Arial"/>
              <a:ea typeface="Arial"/>
              <a:cs typeface="Arial"/>
              <a:sym typeface="Arial"/>
            </a:endParaRPr>
          </a:p>
        </p:txBody>
      </p:sp>
      <p:graphicFrame>
        <p:nvGraphicFramePr>
          <p:cNvPr id="293" name="Google Shape;293;p29"/>
          <p:cNvGraphicFramePr/>
          <p:nvPr>
            <p:extLst>
              <p:ext uri="{D42A27DB-BD31-4B8C-83A1-F6EECF244321}">
                <p14:modId xmlns:p14="http://schemas.microsoft.com/office/powerpoint/2010/main" val="3447255556"/>
              </p:ext>
            </p:extLst>
          </p:nvPr>
        </p:nvGraphicFramePr>
        <p:xfrm>
          <a:off x="1100140" y="4140312"/>
          <a:ext cx="5356950" cy="1828860"/>
        </p:xfrm>
        <a:graphic>
          <a:graphicData uri="http://schemas.openxmlformats.org/drawingml/2006/table">
            <a:tbl>
              <a:tblPr firstRow="1" bandRow="1">
                <a:noFill/>
                <a:tableStyleId>{9D77C939-328D-45B8-B081-443FAD4E15DF}</a:tableStyleId>
              </a:tblPr>
              <a:tblGrid>
                <a:gridCol w="892825">
                  <a:extLst>
                    <a:ext uri="{9D8B030D-6E8A-4147-A177-3AD203B41FA5}">
                      <a16:colId xmlns:a16="http://schemas.microsoft.com/office/drawing/2014/main" val="20000"/>
                    </a:ext>
                  </a:extLst>
                </a:gridCol>
                <a:gridCol w="892825">
                  <a:extLst>
                    <a:ext uri="{9D8B030D-6E8A-4147-A177-3AD203B41FA5}">
                      <a16:colId xmlns:a16="http://schemas.microsoft.com/office/drawing/2014/main" val="20001"/>
                    </a:ext>
                  </a:extLst>
                </a:gridCol>
                <a:gridCol w="892825">
                  <a:extLst>
                    <a:ext uri="{9D8B030D-6E8A-4147-A177-3AD203B41FA5}">
                      <a16:colId xmlns:a16="http://schemas.microsoft.com/office/drawing/2014/main" val="20002"/>
                    </a:ext>
                  </a:extLst>
                </a:gridCol>
                <a:gridCol w="892825">
                  <a:extLst>
                    <a:ext uri="{9D8B030D-6E8A-4147-A177-3AD203B41FA5}">
                      <a16:colId xmlns:a16="http://schemas.microsoft.com/office/drawing/2014/main" val="20003"/>
                    </a:ext>
                  </a:extLst>
                </a:gridCol>
                <a:gridCol w="892825">
                  <a:extLst>
                    <a:ext uri="{9D8B030D-6E8A-4147-A177-3AD203B41FA5}">
                      <a16:colId xmlns:a16="http://schemas.microsoft.com/office/drawing/2014/main" val="20004"/>
                    </a:ext>
                  </a:extLst>
                </a:gridCol>
                <a:gridCol w="892825">
                  <a:extLst>
                    <a:ext uri="{9D8B030D-6E8A-4147-A177-3AD203B41FA5}">
                      <a16:colId xmlns:a16="http://schemas.microsoft.com/office/drawing/2014/main" val="20005"/>
                    </a:ext>
                  </a:extLst>
                </a:gridCol>
              </a:tblGrid>
              <a:tr h="277575">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cluster</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energy</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protein</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fat</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calcium</a:t>
                      </a:r>
                      <a:endParaRPr sz="1400" b="1"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Montserrat"/>
                          <a:ea typeface="Montserrat"/>
                          <a:cs typeface="Montserrat"/>
                          <a:sym typeface="Montserrat"/>
                        </a:rPr>
                        <a:t>iron</a:t>
                      </a:r>
                      <a:endParaRPr sz="1400" b="1"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340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2.50</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1"/>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170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8</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13</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1.45</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2"/>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160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26</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14</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5.9</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3"/>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4</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57</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78</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5.70</a:t>
                      </a:r>
                      <a:endParaRPr sz="1400" u="none" strike="noStrike" cap="none">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4"/>
                  </a:ext>
                </a:extLst>
              </a:tr>
              <a:tr h="277575">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5</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180</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22</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9</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367</a:t>
                      </a:r>
                      <a:endParaRPr sz="1400" u="none" strike="noStrike" cap="none">
                        <a:latin typeface="Montserrat"/>
                        <a:ea typeface="Montserrat"/>
                        <a:cs typeface="Montserrat"/>
                        <a:sym typeface="Montserrat"/>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latin typeface="Montserrat"/>
                          <a:ea typeface="Montserrat"/>
                          <a:cs typeface="Montserrat"/>
                          <a:sym typeface="Montserrat"/>
                        </a:rPr>
                        <a:t>2.5</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94" name="Google Shape;294;p29"/>
          <p:cNvPicPr preferRelativeResize="0"/>
          <p:nvPr/>
        </p:nvPicPr>
        <p:blipFill rotWithShape="1">
          <a:blip r:embed="rId3">
            <a:alphaModFix/>
          </a:blip>
          <a:srcRect t="8772" r="37051" b="18005"/>
          <a:stretch/>
        </p:blipFill>
        <p:spPr>
          <a:xfrm>
            <a:off x="1704777" y="1181852"/>
            <a:ext cx="3871450" cy="2743924"/>
          </a:xfrm>
          <a:prstGeom prst="rect">
            <a:avLst/>
          </a:prstGeom>
          <a:noFill/>
          <a:ln>
            <a:noFill/>
          </a:ln>
        </p:spPr>
      </p:pic>
      <p:sp>
        <p:nvSpPr>
          <p:cNvPr id="295" name="Google Shape;295;p29"/>
          <p:cNvSpPr/>
          <p:nvPr/>
        </p:nvSpPr>
        <p:spPr>
          <a:xfrm>
            <a:off x="3696636" y="2164290"/>
            <a:ext cx="18042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6" name="Google Shape;296;p29"/>
          <p:cNvSpPr/>
          <p:nvPr/>
        </p:nvSpPr>
        <p:spPr>
          <a:xfrm>
            <a:off x="2469731" y="2164290"/>
            <a:ext cx="1284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7" name="Google Shape;297;p29"/>
          <p:cNvSpPr/>
          <p:nvPr/>
        </p:nvSpPr>
        <p:spPr>
          <a:xfrm>
            <a:off x="2598034" y="2164290"/>
            <a:ext cx="2085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8" name="Google Shape;298;p29"/>
          <p:cNvSpPr/>
          <p:nvPr/>
        </p:nvSpPr>
        <p:spPr>
          <a:xfrm>
            <a:off x="2806528" y="2164290"/>
            <a:ext cx="1284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9" name="Google Shape;299;p29"/>
          <p:cNvSpPr/>
          <p:nvPr/>
        </p:nvSpPr>
        <p:spPr>
          <a:xfrm>
            <a:off x="2940214" y="2164290"/>
            <a:ext cx="756600" cy="18375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Tree>
    <p:extLst>
      <p:ext uri="{BB962C8B-B14F-4D97-AF65-F5344CB8AC3E}">
        <p14:creationId xmlns:p14="http://schemas.microsoft.com/office/powerpoint/2010/main" val="21193482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118" y="158212"/>
            <a:ext cx="11479763" cy="6541575"/>
          </a:xfrm>
          <a:prstGeom prst="rect">
            <a:avLst/>
          </a:prstGeom>
        </p:spPr>
      </p:pic>
    </p:spTree>
    <p:extLst>
      <p:ext uri="{BB962C8B-B14F-4D97-AF65-F5344CB8AC3E}">
        <p14:creationId xmlns:p14="http://schemas.microsoft.com/office/powerpoint/2010/main" val="18878772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0"/>
          <p:cNvSpPr txBox="1"/>
          <p:nvPr/>
        </p:nvSpPr>
        <p:spPr>
          <a:xfrm>
            <a:off x="409608" y="199392"/>
            <a:ext cx="11360700" cy="115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4000" b="0" i="0" u="none" strike="noStrike" cap="none">
                <a:solidFill>
                  <a:schemeClr val="accent1"/>
                </a:solidFill>
                <a:latin typeface="Trebuchet MS" panose="020B0603020202020204" pitchFamily="34" charset="0"/>
                <a:ea typeface="Montserrat"/>
                <a:cs typeface="Montserrat"/>
                <a:sym typeface="Montserrat"/>
              </a:rPr>
              <a:t>partitioning: k-means </a:t>
            </a:r>
            <a:r>
              <a:rPr lang="en-US" sz="4000" b="0" i="0" u="none" strike="noStrike" cap="none" smtClean="0">
                <a:solidFill>
                  <a:schemeClr val="accent1"/>
                </a:solidFill>
                <a:latin typeface="Trebuchet MS" panose="020B0603020202020204" pitchFamily="34" charset="0"/>
                <a:ea typeface="Montserrat"/>
                <a:cs typeface="Montserrat"/>
                <a:sym typeface="Montserrat"/>
              </a:rPr>
              <a:t>and PAM</a:t>
            </a:r>
            <a:endParaRPr sz="4000" b="0" i="0" u="none" strike="noStrike" cap="none">
              <a:solidFill>
                <a:schemeClr val="accent1"/>
              </a:solidFill>
              <a:latin typeface="Trebuchet MS" panose="020B0603020202020204" pitchFamily="34" charset="0"/>
              <a:ea typeface="Montserrat"/>
              <a:cs typeface="Montserrat"/>
              <a:sym typeface="Montserrat"/>
            </a:endParaRPr>
          </a:p>
        </p:txBody>
      </p:sp>
      <p:sp>
        <p:nvSpPr>
          <p:cNvPr id="306" name="Google Shape;306;p30"/>
          <p:cNvSpPr/>
          <p:nvPr/>
        </p:nvSpPr>
        <p:spPr>
          <a:xfrm>
            <a:off x="5592350" y="1590950"/>
            <a:ext cx="5718000" cy="4102500"/>
          </a:xfrm>
          <a:prstGeom prst="rect">
            <a:avLst/>
          </a:prstGeom>
          <a:noFill/>
          <a:ln>
            <a:noFill/>
          </a:ln>
        </p:spPr>
        <p:txBody>
          <a:bodyPr spcFirstLastPara="1" wrap="square" lIns="91425" tIns="45700" rIns="91425" bIns="45700" anchor="t" anchorCtr="0">
            <a:noAutofit/>
          </a:bodyPr>
          <a:lstStyle/>
          <a:p>
            <a:pPr marL="0" marR="4150" lvl="0" indent="0" rtl="0">
              <a:spcBef>
                <a:spcPts val="0"/>
              </a:spcBef>
              <a:spcAft>
                <a:spcPts val="0"/>
              </a:spcAft>
              <a:buNone/>
            </a:pPr>
            <a:r>
              <a:rPr lang="en-US" sz="1800" b="1">
                <a:solidFill>
                  <a:srgbClr val="000000"/>
                </a:solidFill>
                <a:latin typeface="Calibri"/>
                <a:ea typeface="Calibri"/>
                <a:cs typeface="Calibri"/>
                <a:sym typeface="Calibri"/>
              </a:rPr>
              <a:t>Logic</a:t>
            </a:r>
            <a:endParaRPr/>
          </a:p>
          <a:p>
            <a:pPr marL="457200" marR="4150" lvl="0" indent="-457200" rtl="0">
              <a:spcBef>
                <a:spcPts val="0"/>
              </a:spcBef>
              <a:spcAft>
                <a:spcPts val="0"/>
              </a:spcAft>
              <a:buNone/>
            </a:pPr>
            <a:r>
              <a:rPr lang="en-US" sz="1800">
                <a:solidFill>
                  <a:srgbClr val="000000"/>
                </a:solidFill>
                <a:latin typeface="Calibri"/>
                <a:ea typeface="Calibri"/>
                <a:cs typeface="Calibri"/>
                <a:sym typeface="Calibri"/>
              </a:rPr>
              <a:t>1.	Observations divided into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groups.</a:t>
            </a:r>
            <a:endParaRPr/>
          </a:p>
          <a:p>
            <a:pPr marL="457200" marR="4150" lvl="0" indent="-457200" rtl="0">
              <a:spcBef>
                <a:spcPts val="0"/>
              </a:spcBef>
              <a:spcAft>
                <a:spcPts val="0"/>
              </a:spcAft>
              <a:buNone/>
            </a:pPr>
            <a:r>
              <a:rPr lang="en-US" sz="1800">
                <a:solidFill>
                  <a:srgbClr val="000000"/>
                </a:solidFill>
                <a:latin typeface="Calibri"/>
                <a:ea typeface="Calibri"/>
                <a:cs typeface="Calibri"/>
                <a:sym typeface="Calibri"/>
              </a:rPr>
              <a:t>2.	</a:t>
            </a:r>
            <a:r>
              <a:rPr lang="en-US" sz="1800" smtClean="0">
                <a:solidFill>
                  <a:srgbClr val="000000"/>
                </a:solidFill>
                <a:latin typeface="Calibri"/>
                <a:ea typeface="Calibri"/>
                <a:cs typeface="Calibri"/>
                <a:sym typeface="Calibri"/>
              </a:rPr>
              <a:t>Observations are </a:t>
            </a:r>
            <a:r>
              <a:rPr lang="en-US" sz="1800">
                <a:solidFill>
                  <a:srgbClr val="000000"/>
                </a:solidFill>
                <a:latin typeface="Calibri"/>
                <a:ea typeface="Calibri"/>
                <a:cs typeface="Calibri"/>
                <a:sym typeface="Calibri"/>
              </a:rPr>
              <a:t>reshuffled to form the most cohesive clusters possible.</a:t>
            </a:r>
            <a:endParaRPr/>
          </a:p>
          <a:p>
            <a:pPr marL="457200" marR="4150" lvl="0" indent="-457200" rtl="0">
              <a:spcBef>
                <a:spcPts val="0"/>
              </a:spcBef>
              <a:spcAft>
                <a:spcPts val="0"/>
              </a:spcAft>
              <a:buNone/>
            </a:pPr>
            <a:endParaRPr sz="1800">
              <a:solidFill>
                <a:srgbClr val="000000"/>
              </a:solidFill>
              <a:latin typeface="Calibri"/>
              <a:ea typeface="Calibri"/>
              <a:cs typeface="Calibri"/>
              <a:sym typeface="Calibri"/>
            </a:endParaRPr>
          </a:p>
          <a:p>
            <a:pPr marL="457200" marR="4150" lvl="0" indent="-457200" rtl="0">
              <a:spcBef>
                <a:spcPts val="0"/>
              </a:spcBef>
              <a:spcAft>
                <a:spcPts val="0"/>
              </a:spcAft>
              <a:buNone/>
            </a:pPr>
            <a:r>
              <a:rPr lang="en-US" sz="1800" b="1">
                <a:solidFill>
                  <a:srgbClr val="000000"/>
                </a:solidFill>
                <a:latin typeface="Calibri"/>
                <a:ea typeface="Calibri"/>
                <a:cs typeface="Calibri"/>
                <a:sym typeface="Calibri"/>
              </a:rPr>
              <a:t>Algorithm</a:t>
            </a:r>
            <a:endParaRPr sz="1800" b="1">
              <a:solidFill>
                <a:srgbClr val="000000"/>
              </a:solidFill>
              <a:latin typeface="Calibri"/>
              <a:ea typeface="Calibri"/>
              <a:cs typeface="Calibri"/>
              <a:sym typeface="Calibri"/>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1.	Select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centroids (</a:t>
            </a:r>
            <a:r>
              <a:rPr lang="en-US" sz="1800" i="1">
                <a:solidFill>
                  <a:srgbClr val="000000"/>
                </a:solidFill>
                <a:latin typeface="Calibri"/>
                <a:ea typeface="Calibri"/>
                <a:cs typeface="Calibri"/>
                <a:sym typeface="Calibri"/>
              </a:rPr>
              <a:t>K</a:t>
            </a:r>
            <a:r>
              <a:rPr lang="en-US" sz="1800">
                <a:solidFill>
                  <a:srgbClr val="000000"/>
                </a:solidFill>
                <a:latin typeface="Calibri"/>
                <a:ea typeface="Calibri"/>
                <a:cs typeface="Calibri"/>
                <a:sym typeface="Calibri"/>
              </a:rPr>
              <a:t> rows chosen at random).</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2.	Assign each data point to its closest centroid.</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3.	Recalculate the centroids as the average of all data points in a cluster.</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4.	Assign data points to their closest centroids.</a:t>
            </a:r>
            <a:endParaRPr/>
          </a:p>
          <a:p>
            <a:pPr marL="457200" marR="0" lvl="0" indent="-457200" rtl="0">
              <a:spcBef>
                <a:spcPts val="0"/>
              </a:spcBef>
              <a:spcAft>
                <a:spcPts val="0"/>
              </a:spcAft>
              <a:buNone/>
            </a:pPr>
            <a:r>
              <a:rPr lang="en-US" sz="1800">
                <a:solidFill>
                  <a:srgbClr val="000000"/>
                </a:solidFill>
                <a:latin typeface="Calibri"/>
                <a:ea typeface="Calibri"/>
                <a:cs typeface="Calibri"/>
                <a:sym typeface="Calibri"/>
              </a:rPr>
              <a:t>5.	Continue steps 3 and 4 until observations aren't reassigned or the maximum number of iterations is reached.</a:t>
            </a:r>
            <a:endParaRPr sz="1800">
              <a:solidFill>
                <a:srgbClr val="000000"/>
              </a:solidFill>
              <a:latin typeface="Calibri"/>
              <a:ea typeface="Calibri"/>
              <a:cs typeface="Calibri"/>
              <a:sym typeface="Calibri"/>
            </a:endParaRPr>
          </a:p>
        </p:txBody>
      </p:sp>
      <p:sp>
        <p:nvSpPr>
          <p:cNvPr id="307" name="Google Shape;307;p30"/>
          <p:cNvSpPr/>
          <p:nvPr/>
        </p:nvSpPr>
        <p:spPr>
          <a:xfrm>
            <a:off x="1133736" y="1352901"/>
            <a:ext cx="3988200" cy="879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pic>
        <p:nvPicPr>
          <p:cNvPr id="308" name="Google Shape;308;p30"/>
          <p:cNvPicPr preferRelativeResize="0"/>
          <p:nvPr/>
        </p:nvPicPr>
        <p:blipFill rotWithShape="1">
          <a:blip r:embed="rId3">
            <a:alphaModFix/>
          </a:blip>
          <a:srcRect t="7766" r="40044"/>
          <a:stretch/>
        </p:blipFill>
        <p:spPr>
          <a:xfrm>
            <a:off x="804552" y="2052871"/>
            <a:ext cx="4125327" cy="3766270"/>
          </a:xfrm>
          <a:prstGeom prst="rect">
            <a:avLst/>
          </a:prstGeom>
          <a:noFill/>
          <a:ln>
            <a:noFill/>
          </a:ln>
        </p:spPr>
      </p:pic>
      <p:sp>
        <p:nvSpPr>
          <p:cNvPr id="309" name="Google Shape;309;p30"/>
          <p:cNvSpPr txBox="1"/>
          <p:nvPr/>
        </p:nvSpPr>
        <p:spPr>
          <a:xfrm>
            <a:off x="366243" y="6337855"/>
            <a:ext cx="11457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7F7F7F"/>
                </a:solidFill>
                <a:latin typeface="Arial"/>
                <a:ea typeface="Arial"/>
                <a:cs typeface="Arial"/>
                <a:sym typeface="Arial"/>
              </a:rPr>
              <a:t>Kabacoff, R. I., (2015). Chapter 16: Cluster analysis. In R in Action: Data analysis and graphics with R (2</a:t>
            </a:r>
            <a:r>
              <a:rPr lang="en-US" sz="1400" baseline="30000">
                <a:solidFill>
                  <a:srgbClr val="7F7F7F"/>
                </a:solidFill>
                <a:latin typeface="Arial"/>
                <a:ea typeface="Arial"/>
                <a:cs typeface="Arial"/>
                <a:sym typeface="Arial"/>
              </a:rPr>
              <a:t>nd</a:t>
            </a:r>
            <a:r>
              <a:rPr lang="en-US" sz="1400">
                <a:solidFill>
                  <a:srgbClr val="7F7F7F"/>
                </a:solidFill>
                <a:latin typeface="Arial"/>
                <a:ea typeface="Arial"/>
                <a:cs typeface="Arial"/>
                <a:sym typeface="Arial"/>
              </a:rPr>
              <a:t> Edition). Manning, Shelter Island.</a:t>
            </a:r>
            <a:endParaRPr sz="1400">
              <a:solidFill>
                <a:srgbClr val="7F7F7F"/>
              </a:solidFill>
              <a:latin typeface="Arial"/>
              <a:ea typeface="Arial"/>
              <a:cs typeface="Arial"/>
              <a:sym typeface="Arial"/>
            </a:endParaRPr>
          </a:p>
        </p:txBody>
      </p:sp>
    </p:spTree>
    <p:extLst>
      <p:ext uri="{BB962C8B-B14F-4D97-AF65-F5344CB8AC3E}">
        <p14:creationId xmlns:p14="http://schemas.microsoft.com/office/powerpoint/2010/main" val="39080681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6118" y="158212"/>
            <a:ext cx="11479763" cy="6541575"/>
          </a:xfrm>
          <a:prstGeom prst="rect">
            <a:avLst/>
          </a:prstGeom>
        </p:spPr>
      </p:pic>
    </p:spTree>
    <p:extLst>
      <p:ext uri="{BB962C8B-B14F-4D97-AF65-F5344CB8AC3E}">
        <p14:creationId xmlns:p14="http://schemas.microsoft.com/office/powerpoint/2010/main" val="2684121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1"/>
          <p:cNvPicPr preferRelativeResize="0"/>
          <p:nvPr/>
        </p:nvPicPr>
        <p:blipFill/>
        <p:spPr>
          <a:xfrm>
            <a:off x="472750" y="357376"/>
            <a:ext cx="8519050" cy="5938375"/>
          </a:xfrm>
          <a:prstGeom prst="rect">
            <a:avLst/>
          </a:prstGeom>
          <a:noFill/>
          <a:ln>
            <a:noFill/>
          </a:ln>
        </p:spPr>
      </p:pic>
      <p:pic>
        <p:nvPicPr>
          <p:cNvPr id="316" name="Google Shape;316;p31"/>
          <p:cNvPicPr preferRelativeResize="0"/>
          <p:nvPr/>
        </p:nvPicPr>
        <p:blipFill/>
        <p:spPr>
          <a:xfrm>
            <a:off x="4896550" y="630700"/>
            <a:ext cx="3834674" cy="5183001"/>
          </a:xfrm>
          <a:prstGeom prst="rect">
            <a:avLst/>
          </a:prstGeom>
          <a:noFill/>
          <a:ln>
            <a:noFill/>
          </a:ln>
        </p:spPr>
      </p:pic>
    </p:spTree>
    <p:extLst>
      <p:ext uri="{BB962C8B-B14F-4D97-AF65-F5344CB8AC3E}">
        <p14:creationId xmlns:p14="http://schemas.microsoft.com/office/powerpoint/2010/main" val="6618024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Data (codes)</a:t>
            </a:r>
            <a:endParaRPr>
              <a:solidFill>
                <a:srgbClr val="3F7818"/>
              </a:solidFill>
            </a:endParaRPr>
          </a:p>
        </p:txBody>
      </p:sp>
      <p:pic>
        <p:nvPicPr>
          <p:cNvPr id="2" name="Picture 1"/>
          <p:cNvPicPr>
            <a:picLocks noChangeAspect="1"/>
          </p:cNvPicPr>
          <p:nvPr/>
        </p:nvPicPr>
        <p:blipFill rotWithShape="1">
          <a:blip r:embed="rId3"/>
          <a:srcRect t="-1" r="59199" b="38691"/>
          <a:stretch/>
        </p:blipFill>
        <p:spPr>
          <a:xfrm>
            <a:off x="301071" y="1148978"/>
            <a:ext cx="11589856" cy="5442322"/>
          </a:xfrm>
          <a:prstGeom prst="rect">
            <a:avLst/>
          </a:prstGeom>
        </p:spPr>
      </p:pic>
    </p:spTree>
    <p:extLst>
      <p:ext uri="{BB962C8B-B14F-4D97-AF65-F5344CB8AC3E}">
        <p14:creationId xmlns:p14="http://schemas.microsoft.com/office/powerpoint/2010/main" val="4021693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267875" y="319650"/>
            <a:ext cx="9175800" cy="601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15000"/>
              </a:lnSpc>
              <a:spcBef>
                <a:spcPts val="0"/>
              </a:spcBef>
              <a:spcAft>
                <a:spcPts val="0"/>
              </a:spcAft>
              <a:buClr>
                <a:schemeClr val="accent1"/>
              </a:buClr>
              <a:buSzPts val="3600"/>
              <a:buFont typeface="Trebuchet MS"/>
              <a:buNone/>
            </a:pPr>
            <a:r>
              <a:rPr lang="en-US" sz="3500"/>
              <a:t>Best Practices</a:t>
            </a:r>
            <a:endParaRPr sz="3500"/>
          </a:p>
          <a:p>
            <a:pPr marL="457200" marR="0" lvl="0" indent="-419100" algn="l" rtl="0">
              <a:lnSpc>
                <a:spcPct val="150000"/>
              </a:lnSpc>
              <a:spcBef>
                <a:spcPts val="1000"/>
              </a:spcBef>
              <a:spcAft>
                <a:spcPts val="0"/>
              </a:spcAft>
              <a:buClr>
                <a:srgbClr val="3F7818"/>
              </a:buClr>
              <a:buSzPts val="3000"/>
              <a:buFont typeface="Trebuchet MS"/>
              <a:buChar char="●"/>
            </a:pPr>
            <a:r>
              <a:rPr lang="en-US" sz="3000">
                <a:solidFill>
                  <a:srgbClr val="3F7818"/>
                </a:solidFill>
              </a:rPr>
              <a:t>Treat Coding as an Iterative Process</a:t>
            </a:r>
            <a:endParaRPr sz="3000">
              <a:solidFill>
                <a:srgbClr val="3F7818"/>
              </a:solidFill>
            </a:endParaRPr>
          </a:p>
          <a:p>
            <a:pPr marL="914400" marR="0" lvl="1" indent="-419100" algn="l" rtl="0">
              <a:lnSpc>
                <a:spcPct val="150000"/>
              </a:lnSpc>
              <a:spcBef>
                <a:spcPts val="0"/>
              </a:spcBef>
              <a:spcAft>
                <a:spcPts val="0"/>
              </a:spcAft>
              <a:buClr>
                <a:srgbClr val="3F7818"/>
              </a:buClr>
              <a:buSzPts val="3000"/>
              <a:buChar char="○"/>
            </a:pPr>
            <a:r>
              <a:rPr lang="en-US" sz="3000">
                <a:solidFill>
                  <a:srgbClr val="3F7818"/>
                </a:solidFill>
              </a:rPr>
              <a:t>Test and Revise Codes</a:t>
            </a:r>
            <a:endParaRPr sz="3000">
              <a:solidFill>
                <a:srgbClr val="3F7818"/>
              </a:solidFill>
            </a:endParaRPr>
          </a:p>
          <a:p>
            <a:pPr marL="914400" marR="0" lvl="1" indent="-419100" algn="l" rtl="0">
              <a:lnSpc>
                <a:spcPct val="150000"/>
              </a:lnSpc>
              <a:spcBef>
                <a:spcPts val="0"/>
              </a:spcBef>
              <a:spcAft>
                <a:spcPts val="0"/>
              </a:spcAft>
              <a:buClr>
                <a:srgbClr val="3F7818"/>
              </a:buClr>
              <a:buSzPts val="3000"/>
              <a:buChar char="○"/>
            </a:pPr>
            <a:r>
              <a:rPr lang="en-US" sz="3000">
                <a:solidFill>
                  <a:srgbClr val="3F7818"/>
                </a:solidFill>
              </a:rPr>
              <a:t>Review Coding Process</a:t>
            </a:r>
            <a:endParaRPr sz="3000">
              <a:solidFill>
                <a:srgbClr val="3F7818"/>
              </a:solidFill>
            </a:endParaRPr>
          </a:p>
          <a:p>
            <a:pPr marL="457200" marR="0" lvl="0" indent="-419100" algn="l" rtl="0">
              <a:lnSpc>
                <a:spcPct val="150000"/>
              </a:lnSpc>
              <a:spcBef>
                <a:spcPts val="0"/>
              </a:spcBef>
              <a:spcAft>
                <a:spcPts val="0"/>
              </a:spcAft>
              <a:buClr>
                <a:srgbClr val="3F7818"/>
              </a:buClr>
              <a:buSzPts val="3000"/>
              <a:buFont typeface="Trebuchet MS"/>
              <a:buChar char="●"/>
            </a:pPr>
            <a:r>
              <a:rPr lang="en-US" sz="3000">
                <a:solidFill>
                  <a:srgbClr val="3F7818"/>
                </a:solidFill>
              </a:rPr>
              <a:t>Actively Work with 20-30 Codes at a Time</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Break Up the Coding Process</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Keep a Codebook</a:t>
            </a:r>
            <a:endParaRPr sz="3000">
              <a:solidFill>
                <a:srgbClr val="3F7818"/>
              </a:solidFill>
            </a:endParaRPr>
          </a:p>
          <a:p>
            <a:pPr marL="457200" lvl="0" indent="-419100" algn="l" rtl="0">
              <a:lnSpc>
                <a:spcPct val="150000"/>
              </a:lnSpc>
              <a:spcBef>
                <a:spcPts val="0"/>
              </a:spcBef>
              <a:spcAft>
                <a:spcPts val="0"/>
              </a:spcAft>
              <a:buClr>
                <a:srgbClr val="3F7818"/>
              </a:buClr>
              <a:buSzPts val="3000"/>
              <a:buChar char="●"/>
            </a:pPr>
            <a:r>
              <a:rPr lang="en-US" sz="3000">
                <a:solidFill>
                  <a:srgbClr val="3F7818"/>
                </a:solidFill>
              </a:rPr>
              <a:t>Memo as You Code</a:t>
            </a:r>
            <a:endParaRPr sz="3000">
              <a:solidFill>
                <a:srgbClr val="3F7818"/>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9" y="225274"/>
            <a:ext cx="12193057" cy="6407451"/>
          </a:xfrm>
          <a:prstGeom prst="rect">
            <a:avLst/>
          </a:prstGeom>
        </p:spPr>
      </p:pic>
    </p:spTree>
    <p:extLst>
      <p:ext uri="{BB962C8B-B14F-4D97-AF65-F5344CB8AC3E}">
        <p14:creationId xmlns:p14="http://schemas.microsoft.com/office/powerpoint/2010/main" val="2252245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Codes distribution</a:t>
            </a:r>
            <a:endParaRPr>
              <a:solidFill>
                <a:srgbClr val="3F7818"/>
              </a:solidFill>
            </a:endParaRPr>
          </a:p>
        </p:txBody>
      </p:sp>
      <p:pic>
        <p:nvPicPr>
          <p:cNvPr id="3" name="Picture 2"/>
          <p:cNvPicPr>
            <a:picLocks noChangeAspect="1"/>
          </p:cNvPicPr>
          <p:nvPr/>
        </p:nvPicPr>
        <p:blipFill>
          <a:blip r:embed="rId3"/>
          <a:stretch>
            <a:fillRect/>
          </a:stretch>
        </p:blipFill>
        <p:spPr>
          <a:xfrm>
            <a:off x="1177642" y="1167771"/>
            <a:ext cx="9874352" cy="5274598"/>
          </a:xfrm>
          <a:prstGeom prst="rect">
            <a:avLst/>
          </a:prstGeom>
        </p:spPr>
      </p:pic>
    </p:spTree>
    <p:extLst>
      <p:ext uri="{BB962C8B-B14F-4D97-AF65-F5344CB8AC3E}">
        <p14:creationId xmlns:p14="http://schemas.microsoft.com/office/powerpoint/2010/main" val="27986577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9" y="298432"/>
            <a:ext cx="12193057" cy="6261135"/>
          </a:xfrm>
          <a:prstGeom prst="rect">
            <a:avLst/>
          </a:prstGeom>
        </p:spPr>
      </p:pic>
    </p:spTree>
    <p:extLst>
      <p:ext uri="{BB962C8B-B14F-4D97-AF65-F5344CB8AC3E}">
        <p14:creationId xmlns:p14="http://schemas.microsoft.com/office/powerpoint/2010/main" val="32559939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5" name="Google Shape;322;p32"/>
          <p:cNvSpPr txBox="1">
            <a:spLocks noGrp="1"/>
          </p:cNvSpPr>
          <p:nvPr>
            <p:ph type="title"/>
          </p:nvPr>
        </p:nvSpPr>
        <p:spPr>
          <a:xfrm>
            <a:off x="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How many clusters?</a:t>
            </a:r>
            <a:endParaRPr>
              <a:solidFill>
                <a:srgbClr val="3F7818"/>
              </a:solidFill>
            </a:endParaRPr>
          </a:p>
        </p:txBody>
      </p:sp>
      <p:sp>
        <p:nvSpPr>
          <p:cNvPr id="3" name="Rectangle 2"/>
          <p:cNvSpPr/>
          <p:nvPr/>
        </p:nvSpPr>
        <p:spPr>
          <a:xfrm>
            <a:off x="3048218" y="1365856"/>
            <a:ext cx="6096000" cy="4185761"/>
          </a:xfrm>
          <a:prstGeom prst="rect">
            <a:avLst/>
          </a:prstGeom>
        </p:spPr>
        <p:txBody>
          <a:bodyPr>
            <a:spAutoFit/>
          </a:bodyPr>
          <a:lstStyle/>
          <a:p>
            <a:endParaRPr lang="en-US"/>
          </a:p>
          <a:p>
            <a:pPr algn="ctr"/>
            <a:r>
              <a:rPr lang="en-US"/>
              <a:t>******************************************************************* </a:t>
            </a:r>
          </a:p>
          <a:p>
            <a:pPr algn="ctr"/>
            <a:r>
              <a:rPr lang="en-US"/>
              <a:t>* Among all indices:                                                </a:t>
            </a:r>
          </a:p>
          <a:p>
            <a:pPr algn="ctr"/>
            <a:r>
              <a:rPr lang="en-US"/>
              <a:t>* 3 proposed 2 as the best number of clusters </a:t>
            </a:r>
          </a:p>
          <a:p>
            <a:pPr algn="ctr"/>
            <a:r>
              <a:rPr lang="en-US"/>
              <a:t>* 4 proposed 3 as the best number of clusters </a:t>
            </a:r>
          </a:p>
          <a:p>
            <a:pPr algn="ctr"/>
            <a:r>
              <a:rPr lang="en-US"/>
              <a:t>* 1 proposed 4 as the best number of clusters </a:t>
            </a:r>
          </a:p>
          <a:p>
            <a:pPr algn="ctr"/>
            <a:r>
              <a:rPr lang="en-US"/>
              <a:t>* 1 proposed 5 as the best number of clusters </a:t>
            </a:r>
          </a:p>
          <a:p>
            <a:pPr algn="ctr"/>
            <a:r>
              <a:rPr lang="en-US"/>
              <a:t>* 6 proposed 6 as the best number of clusters </a:t>
            </a:r>
          </a:p>
          <a:p>
            <a:pPr algn="ctr"/>
            <a:r>
              <a:rPr lang="en-US"/>
              <a:t>* 1 proposed 7 as the best number of clusters </a:t>
            </a:r>
          </a:p>
          <a:p>
            <a:pPr algn="ctr"/>
            <a:r>
              <a:rPr lang="en-US"/>
              <a:t>* 3 proposed 9 as the best number of clusters </a:t>
            </a:r>
          </a:p>
          <a:p>
            <a:pPr algn="ctr"/>
            <a:r>
              <a:rPr lang="en-US"/>
              <a:t>* 1 proposed 13 as the best number of clusters </a:t>
            </a:r>
          </a:p>
          <a:p>
            <a:pPr algn="ctr"/>
            <a:r>
              <a:rPr lang="en-US"/>
              <a:t>* 3 proposed 20 as the best number of clusters </a:t>
            </a:r>
          </a:p>
          <a:p>
            <a:pPr algn="ctr"/>
            <a:endParaRPr lang="en-US"/>
          </a:p>
          <a:p>
            <a:pPr algn="ctr"/>
            <a:r>
              <a:rPr lang="en-US" smtClean="0"/>
              <a:t>***** </a:t>
            </a:r>
            <a:r>
              <a:rPr lang="en-US"/>
              <a:t>Conclusion *****                            </a:t>
            </a:r>
          </a:p>
          <a:p>
            <a:pPr algn="ctr"/>
            <a:r>
              <a:rPr lang="en-US"/>
              <a:t> </a:t>
            </a:r>
          </a:p>
          <a:p>
            <a:pPr algn="ctr"/>
            <a:r>
              <a:rPr lang="en-US"/>
              <a:t>* According to the majority rule, the best number of clusters is  6 </a:t>
            </a:r>
          </a:p>
          <a:p>
            <a:pPr algn="ctr"/>
            <a:r>
              <a:rPr lang="en-US"/>
              <a:t> </a:t>
            </a:r>
          </a:p>
          <a:p>
            <a:pPr algn="ctr"/>
            <a:r>
              <a:rPr lang="en-US"/>
              <a:t> </a:t>
            </a:r>
          </a:p>
          <a:p>
            <a:pPr algn="ctr"/>
            <a:r>
              <a:rPr lang="en-US"/>
              <a:t>******************************************************************* </a:t>
            </a:r>
          </a:p>
        </p:txBody>
      </p:sp>
    </p:spTree>
    <p:extLst>
      <p:ext uri="{BB962C8B-B14F-4D97-AF65-F5344CB8AC3E}">
        <p14:creationId xmlns:p14="http://schemas.microsoft.com/office/powerpoint/2010/main" val="28009903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9" y="731286"/>
            <a:ext cx="12193057" cy="5395428"/>
          </a:xfrm>
          <a:prstGeom prst="rect">
            <a:avLst/>
          </a:prstGeom>
        </p:spPr>
      </p:pic>
    </p:spTree>
    <p:extLst>
      <p:ext uri="{BB962C8B-B14F-4D97-AF65-F5344CB8AC3E}">
        <p14:creationId xmlns:p14="http://schemas.microsoft.com/office/powerpoint/2010/main" val="16035548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0753" y="1848437"/>
            <a:ext cx="6975748" cy="3726247"/>
          </a:xfrm>
          <a:prstGeom prst="rect">
            <a:avLst/>
          </a:prstGeom>
        </p:spPr>
      </p:pic>
      <p:sp>
        <p:nvSpPr>
          <p:cNvPr id="3" name="Google Shape;322;p32"/>
          <p:cNvSpPr txBox="1">
            <a:spLocks noGrp="1"/>
          </p:cNvSpPr>
          <p:nvPr>
            <p:ph type="title"/>
          </p:nvPr>
        </p:nvSpPr>
        <p:spPr>
          <a:xfrm>
            <a:off x="525780" y="261524"/>
            <a:ext cx="12191999" cy="583603"/>
          </a:xfrm>
          <a:prstGeom prst="rect">
            <a:avLst/>
          </a:prstGeom>
          <a:noFill/>
          <a:ln>
            <a:noFill/>
          </a:ln>
        </p:spPr>
        <p:txBody>
          <a:bodyPr spcFirstLastPara="1" wrap="square" lIns="91425" tIns="45700" rIns="91425" bIns="45700" anchor="t" anchorCtr="0">
            <a:noAutofit/>
          </a:bodyPr>
          <a:lstStyle/>
          <a:p>
            <a:pPr marL="0" marR="0" lvl="0" indent="0" rtl="0">
              <a:lnSpc>
                <a:spcPct val="114000"/>
              </a:lnSpc>
              <a:spcBef>
                <a:spcPts val="0"/>
              </a:spcBef>
              <a:spcAft>
                <a:spcPts val="1000"/>
              </a:spcAft>
              <a:buNone/>
            </a:pPr>
            <a:r>
              <a:rPr lang="en-US" smtClean="0"/>
              <a:t>Comparing Models</a:t>
            </a:r>
            <a:endParaRPr>
              <a:solidFill>
                <a:srgbClr val="3F7818"/>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81474061"/>
              </p:ext>
            </p:extLst>
          </p:nvPr>
        </p:nvGraphicFramePr>
        <p:xfrm>
          <a:off x="2069290" y="5666117"/>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15</a:t>
                      </a:r>
                      <a:endParaRPr lang="en-US"/>
                    </a:p>
                  </a:txBody>
                  <a:tcPr/>
                </a:tc>
                <a:tc>
                  <a:txBody>
                    <a:bodyPr/>
                    <a:lstStyle/>
                    <a:p>
                      <a:pPr algn="ctr"/>
                      <a:r>
                        <a:rPr lang="en-US" smtClean="0"/>
                        <a:t>19</a:t>
                      </a:r>
                      <a:endParaRPr lang="en-US"/>
                    </a:p>
                  </a:txBody>
                  <a:tcPr/>
                </a:tc>
                <a:tc>
                  <a:txBody>
                    <a:bodyPr/>
                    <a:lstStyle/>
                    <a:p>
                      <a:pPr algn="ctr"/>
                      <a:r>
                        <a:rPr lang="en-US" smtClean="0"/>
                        <a:t>22</a:t>
                      </a:r>
                      <a:endParaRPr lang="en-US"/>
                    </a:p>
                  </a:txBody>
                  <a:tcPr/>
                </a:tc>
                <a:tc>
                  <a:txBody>
                    <a:bodyPr/>
                    <a:lstStyle/>
                    <a:p>
                      <a:pPr algn="ctr"/>
                      <a:r>
                        <a:rPr lang="en-US" smtClean="0"/>
                        <a:t>9</a:t>
                      </a:r>
                      <a:endParaRPr lang="en-US"/>
                    </a:p>
                  </a:txBody>
                  <a:tcPr/>
                </a:tc>
                <a:tc>
                  <a:txBody>
                    <a:bodyPr/>
                    <a:lstStyle/>
                    <a:p>
                      <a:pPr algn="ctr"/>
                      <a:r>
                        <a:rPr lang="en-US" smtClean="0"/>
                        <a:t>17</a:t>
                      </a:r>
                      <a:endParaRPr lang="en-US"/>
                    </a:p>
                  </a:txBody>
                  <a:tcPr/>
                </a:tc>
                <a:tc>
                  <a:txBody>
                    <a:bodyPr/>
                    <a:lstStyle/>
                    <a:p>
                      <a:pPr algn="ctr"/>
                      <a:r>
                        <a:rPr lang="en-US" smtClean="0"/>
                        <a:t>1</a:t>
                      </a:r>
                      <a:endParaRPr lang="en-US"/>
                    </a:p>
                  </a:txBody>
                  <a:tcPr/>
                </a:tc>
                <a:extLst>
                  <a:ext uri="{0D108BD9-81ED-4DB2-BD59-A6C34878D82A}">
                    <a16:rowId xmlns:a16="http://schemas.microsoft.com/office/drawing/2014/main" val="86437851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82693899"/>
              </p:ext>
            </p:extLst>
          </p:nvPr>
        </p:nvGraphicFramePr>
        <p:xfrm>
          <a:off x="7967170" y="2503817"/>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14</a:t>
                      </a:r>
                      <a:endParaRPr lang="en-US"/>
                    </a:p>
                  </a:txBody>
                  <a:tcPr/>
                </a:tc>
                <a:tc>
                  <a:txBody>
                    <a:bodyPr/>
                    <a:lstStyle/>
                    <a:p>
                      <a:pPr algn="ctr"/>
                      <a:r>
                        <a:rPr lang="en-US" smtClean="0"/>
                        <a:t>16</a:t>
                      </a:r>
                      <a:endParaRPr lang="en-US"/>
                    </a:p>
                  </a:txBody>
                  <a:tcPr/>
                </a:tc>
                <a:tc>
                  <a:txBody>
                    <a:bodyPr/>
                    <a:lstStyle/>
                    <a:p>
                      <a:pPr algn="ctr"/>
                      <a:r>
                        <a:rPr lang="en-US" smtClean="0"/>
                        <a:t>10</a:t>
                      </a:r>
                      <a:endParaRPr lang="en-US"/>
                    </a:p>
                  </a:txBody>
                  <a:tcPr/>
                </a:tc>
                <a:tc>
                  <a:txBody>
                    <a:bodyPr/>
                    <a:lstStyle/>
                    <a:p>
                      <a:pPr algn="ctr"/>
                      <a:r>
                        <a:rPr lang="en-US" smtClean="0"/>
                        <a:t>13</a:t>
                      </a:r>
                      <a:endParaRPr lang="en-US"/>
                    </a:p>
                  </a:txBody>
                  <a:tcPr/>
                </a:tc>
                <a:tc>
                  <a:txBody>
                    <a:bodyPr/>
                    <a:lstStyle/>
                    <a:p>
                      <a:pPr algn="ctr"/>
                      <a:r>
                        <a:rPr lang="en-US" smtClean="0"/>
                        <a:t>19</a:t>
                      </a:r>
                      <a:endParaRPr lang="en-US"/>
                    </a:p>
                  </a:txBody>
                  <a:tcPr/>
                </a:tc>
                <a:tc>
                  <a:txBody>
                    <a:bodyPr/>
                    <a:lstStyle/>
                    <a:p>
                      <a:pPr algn="ctr"/>
                      <a:r>
                        <a:rPr lang="en-US" smtClean="0"/>
                        <a:t>11</a:t>
                      </a:r>
                      <a:endParaRPr lang="en-US"/>
                    </a:p>
                  </a:txBody>
                  <a:tcPr/>
                </a:tc>
                <a:extLst>
                  <a:ext uri="{0D108BD9-81ED-4DB2-BD59-A6C34878D82A}">
                    <a16:rowId xmlns:a16="http://schemas.microsoft.com/office/drawing/2014/main" val="864378511"/>
                  </a:ext>
                </a:extLst>
              </a:tr>
            </a:tbl>
          </a:graphicData>
        </a:graphic>
      </p:graphicFrame>
      <p:pic>
        <p:nvPicPr>
          <p:cNvPr id="6" name="Picture 5"/>
          <p:cNvPicPr>
            <a:picLocks noChangeAspect="1"/>
          </p:cNvPicPr>
          <p:nvPr/>
        </p:nvPicPr>
        <p:blipFill>
          <a:blip r:embed="rId4"/>
          <a:stretch>
            <a:fillRect/>
          </a:stretch>
        </p:blipFill>
        <p:spPr>
          <a:xfrm>
            <a:off x="8020187" y="439194"/>
            <a:ext cx="3722441" cy="198842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79550925"/>
              </p:ext>
            </p:extLst>
          </p:nvPr>
        </p:nvGraphicFramePr>
        <p:xfrm>
          <a:off x="7967170" y="5630410"/>
          <a:ext cx="3828474" cy="741680"/>
        </p:xfrm>
        <a:graphic>
          <a:graphicData uri="http://schemas.openxmlformats.org/drawingml/2006/table">
            <a:tbl>
              <a:tblPr firstRow="1" bandRow="1">
                <a:tableStyleId>{9D77C939-328D-45B8-B081-443FAD4E15DF}</a:tableStyleId>
              </a:tblPr>
              <a:tblGrid>
                <a:gridCol w="638079">
                  <a:extLst>
                    <a:ext uri="{9D8B030D-6E8A-4147-A177-3AD203B41FA5}">
                      <a16:colId xmlns:a16="http://schemas.microsoft.com/office/drawing/2014/main" val="2076041173"/>
                    </a:ext>
                  </a:extLst>
                </a:gridCol>
                <a:gridCol w="638079">
                  <a:extLst>
                    <a:ext uri="{9D8B030D-6E8A-4147-A177-3AD203B41FA5}">
                      <a16:colId xmlns:a16="http://schemas.microsoft.com/office/drawing/2014/main" val="3529900986"/>
                    </a:ext>
                  </a:extLst>
                </a:gridCol>
                <a:gridCol w="638079">
                  <a:extLst>
                    <a:ext uri="{9D8B030D-6E8A-4147-A177-3AD203B41FA5}">
                      <a16:colId xmlns:a16="http://schemas.microsoft.com/office/drawing/2014/main" val="2698421172"/>
                    </a:ext>
                  </a:extLst>
                </a:gridCol>
                <a:gridCol w="638079">
                  <a:extLst>
                    <a:ext uri="{9D8B030D-6E8A-4147-A177-3AD203B41FA5}">
                      <a16:colId xmlns:a16="http://schemas.microsoft.com/office/drawing/2014/main" val="1290693189"/>
                    </a:ext>
                  </a:extLst>
                </a:gridCol>
                <a:gridCol w="638079">
                  <a:extLst>
                    <a:ext uri="{9D8B030D-6E8A-4147-A177-3AD203B41FA5}">
                      <a16:colId xmlns:a16="http://schemas.microsoft.com/office/drawing/2014/main" val="1886858967"/>
                    </a:ext>
                  </a:extLst>
                </a:gridCol>
                <a:gridCol w="638079">
                  <a:extLst>
                    <a:ext uri="{9D8B030D-6E8A-4147-A177-3AD203B41FA5}">
                      <a16:colId xmlns:a16="http://schemas.microsoft.com/office/drawing/2014/main" val="3776377646"/>
                    </a:ext>
                  </a:extLst>
                </a:gridCol>
              </a:tblGrid>
              <a:tr h="370840">
                <a:tc>
                  <a:txBody>
                    <a:bodyPr/>
                    <a:lstStyle/>
                    <a:p>
                      <a:pPr algn="ctr"/>
                      <a:r>
                        <a:rPr lang="en-US" b="1" smtClean="0"/>
                        <a:t>1</a:t>
                      </a:r>
                      <a:endParaRPr lang="en-US" b="1"/>
                    </a:p>
                  </a:txBody>
                  <a:tcPr/>
                </a:tc>
                <a:tc>
                  <a:txBody>
                    <a:bodyPr/>
                    <a:lstStyle/>
                    <a:p>
                      <a:pPr algn="ctr"/>
                      <a:r>
                        <a:rPr lang="en-US" b="1" smtClean="0"/>
                        <a:t>2</a:t>
                      </a:r>
                      <a:endParaRPr lang="en-US" b="1"/>
                    </a:p>
                  </a:txBody>
                  <a:tcPr/>
                </a:tc>
                <a:tc>
                  <a:txBody>
                    <a:bodyPr/>
                    <a:lstStyle/>
                    <a:p>
                      <a:pPr algn="ctr"/>
                      <a:r>
                        <a:rPr lang="en-US" b="1" smtClean="0"/>
                        <a:t>3</a:t>
                      </a:r>
                      <a:endParaRPr lang="en-US" b="1"/>
                    </a:p>
                  </a:txBody>
                  <a:tcPr/>
                </a:tc>
                <a:tc>
                  <a:txBody>
                    <a:bodyPr/>
                    <a:lstStyle/>
                    <a:p>
                      <a:pPr algn="ctr"/>
                      <a:r>
                        <a:rPr lang="en-US" b="1" smtClean="0"/>
                        <a:t>4</a:t>
                      </a:r>
                      <a:endParaRPr lang="en-US" b="1"/>
                    </a:p>
                  </a:txBody>
                  <a:tcPr/>
                </a:tc>
                <a:tc>
                  <a:txBody>
                    <a:bodyPr/>
                    <a:lstStyle/>
                    <a:p>
                      <a:pPr algn="ctr"/>
                      <a:r>
                        <a:rPr lang="en-US" b="1" smtClean="0"/>
                        <a:t>5</a:t>
                      </a:r>
                      <a:endParaRPr lang="en-US" b="1"/>
                    </a:p>
                  </a:txBody>
                  <a:tcPr/>
                </a:tc>
                <a:tc>
                  <a:txBody>
                    <a:bodyPr/>
                    <a:lstStyle/>
                    <a:p>
                      <a:pPr algn="ctr"/>
                      <a:r>
                        <a:rPr lang="en-US" b="1" smtClean="0"/>
                        <a:t>6</a:t>
                      </a:r>
                      <a:endParaRPr lang="en-US" b="1"/>
                    </a:p>
                  </a:txBody>
                  <a:tcPr/>
                </a:tc>
                <a:extLst>
                  <a:ext uri="{0D108BD9-81ED-4DB2-BD59-A6C34878D82A}">
                    <a16:rowId xmlns:a16="http://schemas.microsoft.com/office/drawing/2014/main" val="386846879"/>
                  </a:ext>
                </a:extLst>
              </a:tr>
              <a:tr h="370840">
                <a:tc>
                  <a:txBody>
                    <a:bodyPr/>
                    <a:lstStyle/>
                    <a:p>
                      <a:pPr algn="ctr"/>
                      <a:r>
                        <a:rPr lang="en-US" smtClean="0"/>
                        <a:t>16</a:t>
                      </a:r>
                      <a:endParaRPr lang="en-US"/>
                    </a:p>
                  </a:txBody>
                  <a:tcPr/>
                </a:tc>
                <a:tc>
                  <a:txBody>
                    <a:bodyPr/>
                    <a:lstStyle/>
                    <a:p>
                      <a:pPr algn="ctr"/>
                      <a:r>
                        <a:rPr lang="en-US" smtClean="0"/>
                        <a:t>17</a:t>
                      </a:r>
                      <a:endParaRPr lang="en-US"/>
                    </a:p>
                  </a:txBody>
                  <a:tcPr/>
                </a:tc>
                <a:tc>
                  <a:txBody>
                    <a:bodyPr/>
                    <a:lstStyle/>
                    <a:p>
                      <a:pPr algn="ctr"/>
                      <a:r>
                        <a:rPr lang="en-US" smtClean="0"/>
                        <a:t>15</a:t>
                      </a:r>
                      <a:endParaRPr lang="en-US"/>
                    </a:p>
                  </a:txBody>
                  <a:tcPr/>
                </a:tc>
                <a:tc>
                  <a:txBody>
                    <a:bodyPr/>
                    <a:lstStyle/>
                    <a:p>
                      <a:pPr algn="ctr"/>
                      <a:r>
                        <a:rPr lang="en-US" smtClean="0"/>
                        <a:t>13</a:t>
                      </a:r>
                      <a:endParaRPr lang="en-US"/>
                    </a:p>
                  </a:txBody>
                  <a:tcPr/>
                </a:tc>
                <a:tc>
                  <a:txBody>
                    <a:bodyPr/>
                    <a:lstStyle/>
                    <a:p>
                      <a:pPr algn="ctr"/>
                      <a:r>
                        <a:rPr lang="en-US" smtClean="0"/>
                        <a:t>8</a:t>
                      </a:r>
                      <a:endParaRPr lang="en-US"/>
                    </a:p>
                  </a:txBody>
                  <a:tcPr/>
                </a:tc>
                <a:tc>
                  <a:txBody>
                    <a:bodyPr/>
                    <a:lstStyle/>
                    <a:p>
                      <a:pPr algn="ctr"/>
                      <a:r>
                        <a:rPr lang="en-US" smtClean="0"/>
                        <a:t>14</a:t>
                      </a:r>
                      <a:endParaRPr lang="en-US"/>
                    </a:p>
                  </a:txBody>
                  <a:tcPr/>
                </a:tc>
                <a:extLst>
                  <a:ext uri="{0D108BD9-81ED-4DB2-BD59-A6C34878D82A}">
                    <a16:rowId xmlns:a16="http://schemas.microsoft.com/office/drawing/2014/main" val="864378511"/>
                  </a:ext>
                </a:extLst>
              </a:tr>
            </a:tbl>
          </a:graphicData>
        </a:graphic>
      </p:graphicFrame>
      <p:pic>
        <p:nvPicPr>
          <p:cNvPr id="8" name="Picture 7"/>
          <p:cNvPicPr>
            <a:picLocks noChangeAspect="1"/>
          </p:cNvPicPr>
          <p:nvPr/>
        </p:nvPicPr>
        <p:blipFill>
          <a:blip r:embed="rId5"/>
          <a:stretch>
            <a:fillRect/>
          </a:stretch>
        </p:blipFill>
        <p:spPr>
          <a:xfrm>
            <a:off x="8012682" y="3543300"/>
            <a:ext cx="3737450" cy="1996440"/>
          </a:xfrm>
          <a:prstGeom prst="rect">
            <a:avLst/>
          </a:prstGeom>
        </p:spPr>
      </p:pic>
    </p:spTree>
    <p:extLst>
      <p:ext uri="{BB962C8B-B14F-4D97-AF65-F5344CB8AC3E}">
        <p14:creationId xmlns:p14="http://schemas.microsoft.com/office/powerpoint/2010/main" val="29767484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7218" y="307577"/>
            <a:ext cx="12406435" cy="6242845"/>
          </a:xfrm>
          <a:prstGeom prst="rect">
            <a:avLst/>
          </a:prstGeom>
        </p:spPr>
      </p:pic>
    </p:spTree>
    <p:extLst>
      <p:ext uri="{BB962C8B-B14F-4D97-AF65-F5344CB8AC3E}">
        <p14:creationId xmlns:p14="http://schemas.microsoft.com/office/powerpoint/2010/main" val="5183371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sp>
        <p:nvSpPr>
          <p:cNvPr id="3" name="Google Shape;322;p32"/>
          <p:cNvSpPr txBox="1">
            <a:spLocks noGrp="1"/>
          </p:cNvSpPr>
          <p:nvPr>
            <p:ph type="title"/>
          </p:nvPr>
        </p:nvSpPr>
        <p:spPr>
          <a:xfrm>
            <a:off x="5080" y="2615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Confirming Model Choice</a:t>
            </a:r>
            <a:endParaRPr>
              <a:solidFill>
                <a:srgbClr val="3F7818"/>
              </a:solidFill>
            </a:endParaRPr>
          </a:p>
        </p:txBody>
      </p:sp>
      <p:pic>
        <p:nvPicPr>
          <p:cNvPr id="9" name="Picture 8"/>
          <p:cNvPicPr>
            <a:picLocks noChangeAspect="1"/>
          </p:cNvPicPr>
          <p:nvPr/>
        </p:nvPicPr>
        <p:blipFill rotWithShape="1">
          <a:blip r:embed="rId3"/>
          <a:srcRect r="41977"/>
          <a:stretch/>
        </p:blipFill>
        <p:spPr>
          <a:xfrm>
            <a:off x="2843835" y="1585134"/>
            <a:ext cx="6496275" cy="4739465"/>
          </a:xfrm>
          <a:prstGeom prst="rect">
            <a:avLst/>
          </a:prstGeom>
        </p:spPr>
      </p:pic>
    </p:spTree>
    <p:extLst>
      <p:ext uri="{BB962C8B-B14F-4D97-AF65-F5344CB8AC3E}">
        <p14:creationId xmlns:p14="http://schemas.microsoft.com/office/powerpoint/2010/main" val="371054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9" y="359398"/>
            <a:ext cx="12193057" cy="6139204"/>
          </a:xfrm>
          <a:prstGeom prst="rect">
            <a:avLst/>
          </a:prstGeom>
        </p:spPr>
      </p:pic>
    </p:spTree>
    <p:extLst>
      <p:ext uri="{BB962C8B-B14F-4D97-AF65-F5344CB8AC3E}">
        <p14:creationId xmlns:p14="http://schemas.microsoft.com/office/powerpoint/2010/main" val="1901230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5963" y="1202086"/>
            <a:ext cx="10308039" cy="5506262"/>
          </a:xfrm>
          <a:prstGeom prst="rect">
            <a:avLst/>
          </a:prstGeom>
        </p:spPr>
      </p:pic>
      <p:sp>
        <p:nvSpPr>
          <p:cNvPr id="3" name="Google Shape;322;p32"/>
          <p:cNvSpPr txBox="1">
            <a:spLocks noGrp="1"/>
          </p:cNvSpPr>
          <p:nvPr>
            <p:ph type="title"/>
          </p:nvPr>
        </p:nvSpPr>
        <p:spPr>
          <a:xfrm>
            <a:off x="0" y="2107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Hierarchical Clusters</a:t>
            </a:r>
            <a:endParaRPr>
              <a:solidFill>
                <a:srgbClr val="3F7818"/>
              </a:solidFill>
            </a:endParaRPr>
          </a:p>
        </p:txBody>
      </p:sp>
      <p:sp>
        <p:nvSpPr>
          <p:cNvPr id="4" name="Rectangle 3"/>
          <p:cNvSpPr/>
          <p:nvPr/>
        </p:nvSpPr>
        <p:spPr>
          <a:xfrm>
            <a:off x="1246910" y="1427017"/>
            <a:ext cx="192024" cy="1801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932210" y="1870364"/>
            <a:ext cx="207826" cy="1371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39185" y="2057977"/>
            <a:ext cx="210312" cy="1177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31820" y="4475019"/>
            <a:ext cx="207816" cy="1517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09150" y="5153890"/>
            <a:ext cx="193832" cy="831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287327" y="5140033"/>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95429" y="5147535"/>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46042" y="5147534"/>
            <a:ext cx="193832" cy="85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90086" y="4973781"/>
            <a:ext cx="192024" cy="102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82820" y="2376632"/>
            <a:ext cx="199290" cy="8728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72931" y="2595996"/>
            <a:ext cx="192024" cy="6511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18170" y="2508250"/>
            <a:ext cx="193980" cy="7285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53820" y="5302250"/>
            <a:ext cx="185114" cy="69675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91723" y="5454650"/>
            <a:ext cx="199290" cy="5368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002668" y="1908707"/>
            <a:ext cx="845820" cy="307777"/>
          </a:xfrm>
          <a:prstGeom prst="rect">
            <a:avLst/>
          </a:prstGeom>
          <a:noFill/>
        </p:spPr>
        <p:txBody>
          <a:bodyPr wrap="square" rtlCol="0">
            <a:spAutoFit/>
          </a:bodyPr>
          <a:lstStyle/>
          <a:p>
            <a:pPr algn="ctr"/>
            <a:r>
              <a:rPr lang="en-US" smtClean="0"/>
              <a:t>n=15</a:t>
            </a:r>
            <a:endParaRPr lang="en-US"/>
          </a:p>
        </p:txBody>
      </p:sp>
      <p:sp>
        <p:nvSpPr>
          <p:cNvPr id="21" name="TextBox 20"/>
          <p:cNvSpPr txBox="1"/>
          <p:nvPr/>
        </p:nvSpPr>
        <p:spPr>
          <a:xfrm>
            <a:off x="6446622" y="1908707"/>
            <a:ext cx="845820" cy="307777"/>
          </a:xfrm>
          <a:prstGeom prst="rect">
            <a:avLst/>
          </a:prstGeom>
          <a:noFill/>
        </p:spPr>
        <p:txBody>
          <a:bodyPr wrap="square" rtlCol="0">
            <a:spAutoFit/>
          </a:bodyPr>
          <a:lstStyle/>
          <a:p>
            <a:pPr algn="ctr"/>
            <a:r>
              <a:rPr lang="en-US" smtClean="0"/>
              <a:t>n=19</a:t>
            </a:r>
            <a:endParaRPr lang="en-US"/>
          </a:p>
        </p:txBody>
      </p:sp>
      <p:sp>
        <p:nvSpPr>
          <p:cNvPr id="22" name="TextBox 21"/>
          <p:cNvSpPr txBox="1"/>
          <p:nvPr/>
        </p:nvSpPr>
        <p:spPr>
          <a:xfrm>
            <a:off x="10151961" y="1908707"/>
            <a:ext cx="845820" cy="307777"/>
          </a:xfrm>
          <a:prstGeom prst="rect">
            <a:avLst/>
          </a:prstGeom>
          <a:noFill/>
        </p:spPr>
        <p:txBody>
          <a:bodyPr wrap="square" rtlCol="0">
            <a:spAutoFit/>
          </a:bodyPr>
          <a:lstStyle/>
          <a:p>
            <a:pPr algn="ctr"/>
            <a:r>
              <a:rPr lang="en-US" smtClean="0"/>
              <a:t>n=22</a:t>
            </a:r>
            <a:endParaRPr lang="en-US"/>
          </a:p>
        </p:txBody>
      </p:sp>
      <p:sp>
        <p:nvSpPr>
          <p:cNvPr id="23" name="TextBox 22"/>
          <p:cNvSpPr txBox="1"/>
          <p:nvPr/>
        </p:nvSpPr>
        <p:spPr>
          <a:xfrm>
            <a:off x="3002668" y="4580011"/>
            <a:ext cx="845820" cy="307777"/>
          </a:xfrm>
          <a:prstGeom prst="rect">
            <a:avLst/>
          </a:prstGeom>
          <a:noFill/>
        </p:spPr>
        <p:txBody>
          <a:bodyPr wrap="square" rtlCol="0">
            <a:spAutoFit/>
          </a:bodyPr>
          <a:lstStyle/>
          <a:p>
            <a:pPr algn="ctr"/>
            <a:r>
              <a:rPr lang="en-US" smtClean="0"/>
              <a:t>n=9</a:t>
            </a:r>
            <a:endParaRPr lang="en-US"/>
          </a:p>
        </p:txBody>
      </p:sp>
      <p:sp>
        <p:nvSpPr>
          <p:cNvPr id="24" name="TextBox 23"/>
          <p:cNvSpPr txBox="1"/>
          <p:nvPr/>
        </p:nvSpPr>
        <p:spPr>
          <a:xfrm>
            <a:off x="6446622" y="4580011"/>
            <a:ext cx="845820" cy="307777"/>
          </a:xfrm>
          <a:prstGeom prst="rect">
            <a:avLst/>
          </a:prstGeom>
          <a:noFill/>
        </p:spPr>
        <p:txBody>
          <a:bodyPr wrap="square" rtlCol="0">
            <a:spAutoFit/>
          </a:bodyPr>
          <a:lstStyle/>
          <a:p>
            <a:pPr algn="ctr"/>
            <a:r>
              <a:rPr lang="en-US" smtClean="0"/>
              <a:t>n=17</a:t>
            </a:r>
            <a:endParaRPr lang="en-US"/>
          </a:p>
        </p:txBody>
      </p:sp>
      <p:sp>
        <p:nvSpPr>
          <p:cNvPr id="25" name="TextBox 24"/>
          <p:cNvSpPr txBox="1"/>
          <p:nvPr/>
        </p:nvSpPr>
        <p:spPr>
          <a:xfrm>
            <a:off x="10151961" y="4580011"/>
            <a:ext cx="845820" cy="307777"/>
          </a:xfrm>
          <a:prstGeom prst="rect">
            <a:avLst/>
          </a:prstGeom>
          <a:noFill/>
        </p:spPr>
        <p:txBody>
          <a:bodyPr wrap="square" rtlCol="0">
            <a:spAutoFit/>
          </a:bodyPr>
          <a:lstStyle/>
          <a:p>
            <a:pPr algn="ctr"/>
            <a:r>
              <a:rPr lang="en-US" smtClean="0"/>
              <a:t>n=1</a:t>
            </a:r>
            <a:endParaRPr lang="en-US"/>
          </a:p>
        </p:txBody>
      </p:sp>
      <p:sp>
        <p:nvSpPr>
          <p:cNvPr id="7" name="TextBox 6"/>
          <p:cNvSpPr txBox="1"/>
          <p:nvPr/>
        </p:nvSpPr>
        <p:spPr>
          <a:xfrm>
            <a:off x="1771386" y="1060416"/>
            <a:ext cx="1854200" cy="307777"/>
          </a:xfrm>
          <a:prstGeom prst="rect">
            <a:avLst/>
          </a:prstGeom>
          <a:solidFill>
            <a:schemeClr val="bg1"/>
          </a:solidFill>
        </p:spPr>
        <p:txBody>
          <a:bodyPr wrap="square" rtlCol="0">
            <a:spAutoFit/>
          </a:bodyPr>
          <a:lstStyle/>
          <a:p>
            <a:pPr algn="ctr"/>
            <a:r>
              <a:rPr lang="en-US" b="1" smtClean="0">
                <a:solidFill>
                  <a:srgbClr val="90C226"/>
                </a:solidFill>
              </a:rPr>
              <a:t>Heteronormativity</a:t>
            </a:r>
            <a:endParaRPr lang="en-US" b="1">
              <a:solidFill>
                <a:srgbClr val="90C226"/>
              </a:solidFill>
            </a:endParaRPr>
          </a:p>
        </p:txBody>
      </p:sp>
      <p:sp>
        <p:nvSpPr>
          <p:cNvPr id="26" name="TextBox 25"/>
          <p:cNvSpPr txBox="1"/>
          <p:nvPr/>
        </p:nvSpPr>
        <p:spPr>
          <a:xfrm>
            <a:off x="4756860" y="1060416"/>
            <a:ext cx="3102263" cy="523220"/>
          </a:xfrm>
          <a:prstGeom prst="rect">
            <a:avLst/>
          </a:prstGeom>
          <a:solidFill>
            <a:schemeClr val="bg1"/>
          </a:solidFill>
        </p:spPr>
        <p:txBody>
          <a:bodyPr wrap="square" rtlCol="0">
            <a:spAutoFit/>
          </a:bodyPr>
          <a:lstStyle/>
          <a:p>
            <a:pPr algn="ctr"/>
            <a:r>
              <a:rPr lang="en-US" b="1" smtClean="0">
                <a:solidFill>
                  <a:schemeClr val="accent1"/>
                </a:solidFill>
              </a:rPr>
              <a:t>Racism</a:t>
            </a:r>
            <a:r>
              <a:rPr lang="en-US" smtClean="0"/>
              <a:t/>
            </a:r>
            <a:br>
              <a:rPr lang="en-US" smtClean="0"/>
            </a:br>
            <a:r>
              <a:rPr lang="en-US" b="1" smtClean="0">
                <a:solidFill>
                  <a:srgbClr val="D5EDA2"/>
                </a:solidFill>
              </a:rPr>
              <a:t>Heteronormativity, Ethnocentris</a:t>
            </a:r>
            <a:r>
              <a:rPr lang="en-US" smtClean="0">
                <a:solidFill>
                  <a:srgbClr val="D5EDA2"/>
                </a:solidFill>
              </a:rPr>
              <a:t>m</a:t>
            </a:r>
            <a:endParaRPr lang="en-US">
              <a:solidFill>
                <a:srgbClr val="D5EDA2"/>
              </a:solidFill>
            </a:endParaRPr>
          </a:p>
        </p:txBody>
      </p:sp>
      <p:sp>
        <p:nvSpPr>
          <p:cNvPr id="27" name="TextBox 26"/>
          <p:cNvSpPr txBox="1"/>
          <p:nvPr/>
        </p:nvSpPr>
        <p:spPr>
          <a:xfrm>
            <a:off x="8651486" y="1060416"/>
            <a:ext cx="1892179" cy="523220"/>
          </a:xfrm>
          <a:prstGeom prst="rect">
            <a:avLst/>
          </a:prstGeom>
          <a:solidFill>
            <a:schemeClr val="bg1"/>
          </a:solidFill>
        </p:spPr>
        <p:txBody>
          <a:bodyPr wrap="square" rtlCol="0">
            <a:spAutoFit/>
          </a:bodyPr>
          <a:lstStyle/>
          <a:p>
            <a:pPr algn="ctr"/>
            <a:r>
              <a:rPr lang="en-US" b="1" smtClean="0">
                <a:solidFill>
                  <a:srgbClr val="90C226"/>
                </a:solidFill>
              </a:rPr>
              <a:t>Sexism</a:t>
            </a:r>
            <a:r>
              <a:rPr lang="en-US" smtClean="0">
                <a:solidFill>
                  <a:srgbClr val="D5EDA2"/>
                </a:solidFill>
              </a:rPr>
              <a:t/>
            </a:r>
            <a:br>
              <a:rPr lang="en-US" smtClean="0">
                <a:solidFill>
                  <a:srgbClr val="D5EDA2"/>
                </a:solidFill>
              </a:rPr>
            </a:br>
            <a:r>
              <a:rPr lang="en-US" smtClean="0">
                <a:solidFill>
                  <a:srgbClr val="D5EDA2"/>
                </a:solidFill>
              </a:rPr>
              <a:t>Heteronormativity</a:t>
            </a:r>
            <a:endParaRPr lang="en-US">
              <a:solidFill>
                <a:srgbClr val="D5EDA2"/>
              </a:solidFill>
            </a:endParaRPr>
          </a:p>
        </p:txBody>
      </p:sp>
      <p:sp>
        <p:nvSpPr>
          <p:cNvPr id="28" name="TextBox 27"/>
          <p:cNvSpPr txBox="1"/>
          <p:nvPr/>
        </p:nvSpPr>
        <p:spPr>
          <a:xfrm>
            <a:off x="1320273" y="3911074"/>
            <a:ext cx="2756427" cy="523220"/>
          </a:xfrm>
          <a:prstGeom prst="rect">
            <a:avLst/>
          </a:prstGeom>
          <a:solidFill>
            <a:schemeClr val="bg1"/>
          </a:solidFill>
        </p:spPr>
        <p:txBody>
          <a:bodyPr wrap="square" rtlCol="0">
            <a:spAutoFit/>
          </a:bodyPr>
          <a:lstStyle/>
          <a:p>
            <a:pPr algn="ctr"/>
            <a:r>
              <a:rPr lang="en-US" b="1" smtClean="0">
                <a:solidFill>
                  <a:schemeClr val="accent1"/>
                </a:solidFill>
              </a:rPr>
              <a:t>Ethnocentrism</a:t>
            </a:r>
            <a:r>
              <a:rPr lang="en-US" smtClean="0"/>
              <a:t/>
            </a:r>
            <a:br>
              <a:rPr lang="en-US" smtClean="0"/>
            </a:br>
            <a:r>
              <a:rPr lang="en-US" b="1" smtClean="0">
                <a:solidFill>
                  <a:srgbClr val="D5EDA2"/>
                </a:solidFill>
              </a:rPr>
              <a:t>Heteronormativity, Racism</a:t>
            </a:r>
            <a:endParaRPr lang="en-US" b="1">
              <a:solidFill>
                <a:srgbClr val="D5EDA2"/>
              </a:solidFill>
            </a:endParaRPr>
          </a:p>
        </p:txBody>
      </p:sp>
      <p:sp>
        <p:nvSpPr>
          <p:cNvPr id="29" name="TextBox 28"/>
          <p:cNvSpPr txBox="1"/>
          <p:nvPr/>
        </p:nvSpPr>
        <p:spPr>
          <a:xfrm>
            <a:off x="4741994" y="3911074"/>
            <a:ext cx="3131995" cy="738664"/>
          </a:xfrm>
          <a:prstGeom prst="rect">
            <a:avLst/>
          </a:prstGeom>
          <a:solidFill>
            <a:schemeClr val="bg1"/>
          </a:solidFill>
        </p:spPr>
        <p:txBody>
          <a:bodyPr wrap="square" rtlCol="0">
            <a:spAutoFit/>
          </a:bodyPr>
          <a:lstStyle/>
          <a:p>
            <a:pPr algn="ctr"/>
            <a:r>
              <a:rPr lang="en-US" b="1" smtClean="0">
                <a:solidFill>
                  <a:schemeClr val="accent1"/>
                </a:solidFill>
              </a:rPr>
              <a:t>Heteronormativity</a:t>
            </a:r>
          </a:p>
          <a:p>
            <a:pPr algn="ctr"/>
            <a:r>
              <a:rPr lang="en-US" b="1" smtClean="0">
                <a:solidFill>
                  <a:schemeClr val="accent1"/>
                </a:solidFill>
              </a:rPr>
              <a:t>Intersectionality</a:t>
            </a:r>
          </a:p>
          <a:p>
            <a:pPr algn="ctr"/>
            <a:r>
              <a:rPr lang="en-US" b="1" smtClean="0">
                <a:solidFill>
                  <a:schemeClr val="accent1"/>
                </a:solidFill>
              </a:rPr>
              <a:t>Practice Recommendations</a:t>
            </a:r>
            <a:endParaRPr lang="en-US" b="1">
              <a:solidFill>
                <a:schemeClr val="accent1"/>
              </a:solidFill>
            </a:endParaRPr>
          </a:p>
        </p:txBody>
      </p:sp>
      <p:sp>
        <p:nvSpPr>
          <p:cNvPr id="30" name="TextBox 29"/>
          <p:cNvSpPr txBox="1"/>
          <p:nvPr/>
        </p:nvSpPr>
        <p:spPr>
          <a:xfrm>
            <a:off x="8539283" y="3911074"/>
            <a:ext cx="2116585" cy="523220"/>
          </a:xfrm>
          <a:prstGeom prst="rect">
            <a:avLst/>
          </a:prstGeom>
          <a:solidFill>
            <a:schemeClr val="bg1"/>
          </a:solidFill>
        </p:spPr>
        <p:txBody>
          <a:bodyPr wrap="square" rtlCol="0">
            <a:spAutoFit/>
          </a:bodyPr>
          <a:lstStyle/>
          <a:p>
            <a:pPr algn="ctr"/>
            <a:r>
              <a:rPr lang="en-US" b="1" smtClean="0">
                <a:solidFill>
                  <a:schemeClr val="accent1"/>
                </a:solidFill>
              </a:rPr>
              <a:t>Micro Practice</a:t>
            </a:r>
          </a:p>
          <a:p>
            <a:pPr algn="ctr"/>
            <a:r>
              <a:rPr lang="en-US" b="1" smtClean="0">
                <a:solidFill>
                  <a:schemeClr val="accent1"/>
                </a:solidFill>
              </a:rPr>
              <a:t>Microaggressions</a:t>
            </a:r>
            <a:endParaRPr lang="en-US" b="1">
              <a:solidFill>
                <a:schemeClr val="accent1"/>
              </a:solidFill>
            </a:endParaRPr>
          </a:p>
        </p:txBody>
      </p:sp>
    </p:spTree>
    <p:extLst>
      <p:ext uri="{BB962C8B-B14F-4D97-AF65-F5344CB8AC3E}">
        <p14:creationId xmlns:p14="http://schemas.microsoft.com/office/powerpoint/2010/main" val="2361504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267875" y="326100"/>
            <a:ext cx="9240300" cy="89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sz="1800"/>
              <a:t>Qualitative Research Coding &amp; Analysis</a:t>
            </a:r>
            <a:endParaRPr sz="1800"/>
          </a:p>
          <a:p>
            <a:pPr marL="0" marR="0" lvl="0" indent="0" algn="l" rtl="0">
              <a:lnSpc>
                <a:spcPct val="115000"/>
              </a:lnSpc>
              <a:spcBef>
                <a:spcPts val="0"/>
              </a:spcBef>
              <a:spcAft>
                <a:spcPts val="0"/>
              </a:spcAft>
              <a:buClr>
                <a:schemeClr val="accent1"/>
              </a:buClr>
              <a:buSzPts val="3600"/>
              <a:buFont typeface="Trebuchet MS"/>
              <a:buNone/>
            </a:pPr>
            <a:r>
              <a:rPr lang="en-US" sz="3500"/>
              <a:t>What is Analysis?</a:t>
            </a:r>
            <a:endParaRPr sz="3500"/>
          </a:p>
          <a:p>
            <a:pPr marL="0" marR="0" lvl="0" indent="0" algn="l" rtl="0">
              <a:lnSpc>
                <a:spcPct val="114000"/>
              </a:lnSpc>
              <a:spcBef>
                <a:spcPts val="1000"/>
              </a:spcBef>
              <a:spcAft>
                <a:spcPts val="1000"/>
              </a:spcAft>
              <a:buNone/>
            </a:pPr>
            <a:endParaRPr sz="2400">
              <a:solidFill>
                <a:srgbClr val="3F7818"/>
              </a:solidFill>
            </a:endParaRPr>
          </a:p>
        </p:txBody>
      </p:sp>
      <p:sp>
        <p:nvSpPr>
          <p:cNvPr id="217" name="Google Shape;217;p24"/>
          <p:cNvSpPr txBox="1"/>
          <p:nvPr/>
        </p:nvSpPr>
        <p:spPr>
          <a:xfrm>
            <a:off x="2403870" y="1316425"/>
            <a:ext cx="3295800" cy="802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rgbClr val="000000"/>
                </a:solidFill>
                <a:latin typeface="Trebuchet MS"/>
                <a:ea typeface="Trebuchet MS"/>
                <a:cs typeface="Trebuchet MS"/>
                <a:sym typeface="Trebuchet MS"/>
              </a:rPr>
              <a:t>Analysis</a:t>
            </a:r>
            <a:endParaRPr sz="3600" b="1"/>
          </a:p>
        </p:txBody>
      </p:sp>
      <p:sp>
        <p:nvSpPr>
          <p:cNvPr id="218" name="Google Shape;218;p24"/>
          <p:cNvSpPr/>
          <p:nvPr/>
        </p:nvSpPr>
        <p:spPr>
          <a:xfrm>
            <a:off x="5167576" y="1638773"/>
            <a:ext cx="965100" cy="3948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Metadata</a:t>
            </a:r>
            <a:endParaRPr/>
          </a:p>
        </p:txBody>
      </p:sp>
      <p:sp>
        <p:nvSpPr>
          <p:cNvPr id="219" name="Google Shape;219;p24"/>
          <p:cNvSpPr/>
          <p:nvPr/>
        </p:nvSpPr>
        <p:spPr>
          <a:xfrm>
            <a:off x="2301007" y="4052267"/>
            <a:ext cx="3611400" cy="1367400"/>
          </a:xfrm>
          <a:prstGeom prst="ellipse">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rgbClr val="7F7F7F"/>
                </a:solidFill>
                <a:latin typeface="Trebuchet MS"/>
                <a:ea typeface="Trebuchet MS"/>
                <a:cs typeface="Trebuchet MS"/>
                <a:sym typeface="Trebuchet MS"/>
              </a:rPr>
              <a:t>Analysis Plan</a:t>
            </a:r>
            <a:endParaRPr sz="4800" b="1"/>
          </a:p>
        </p:txBody>
      </p:sp>
      <p:sp>
        <p:nvSpPr>
          <p:cNvPr id="220" name="Google Shape;220;p24"/>
          <p:cNvSpPr/>
          <p:nvPr/>
        </p:nvSpPr>
        <p:spPr>
          <a:xfrm>
            <a:off x="652025" y="5503742"/>
            <a:ext cx="2872500" cy="984000"/>
          </a:xfrm>
          <a:prstGeom prst="roundRect">
            <a:avLst>
              <a:gd name="adj" fmla="val 16667"/>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CCCCCC"/>
                </a:solidFill>
                <a:latin typeface="Trebuchet MS"/>
                <a:ea typeface="Trebuchet MS"/>
                <a:cs typeface="Trebuchet MS"/>
                <a:sym typeface="Trebuchet MS"/>
              </a:rPr>
              <a:t>Code/Query Output</a:t>
            </a:r>
            <a:endParaRPr sz="3600" b="1">
              <a:solidFill>
                <a:srgbClr val="CCCCCC"/>
              </a:solidFill>
            </a:endParaRPr>
          </a:p>
        </p:txBody>
      </p:sp>
      <p:sp>
        <p:nvSpPr>
          <p:cNvPr id="221" name="Google Shape;221;p24"/>
          <p:cNvSpPr/>
          <p:nvPr/>
        </p:nvSpPr>
        <p:spPr>
          <a:xfrm rot="10800000" flipH="1">
            <a:off x="3615610" y="5824815"/>
            <a:ext cx="872400" cy="246300"/>
          </a:xfrm>
          <a:prstGeom prst="rightArrow">
            <a:avLst>
              <a:gd name="adj1" fmla="val 50000"/>
              <a:gd name="adj2" fmla="val 50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2" name="Google Shape;222;p24"/>
          <p:cNvSpPr/>
          <p:nvPr/>
        </p:nvSpPr>
        <p:spPr>
          <a:xfrm rot="-6613281" flipH="1">
            <a:off x="1643083" y="3283112"/>
            <a:ext cx="1448584" cy="280644"/>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3" name="Google Shape;223;p24"/>
          <p:cNvSpPr/>
          <p:nvPr/>
        </p:nvSpPr>
        <p:spPr>
          <a:xfrm rot="-6859850" flipH="1">
            <a:off x="3028225" y="3779651"/>
            <a:ext cx="326938" cy="282452"/>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4" name="Google Shape;224;p24"/>
          <p:cNvSpPr/>
          <p:nvPr/>
        </p:nvSpPr>
        <p:spPr>
          <a:xfrm rot="-3881970" flipH="1">
            <a:off x="4808509" y="3769126"/>
            <a:ext cx="322206" cy="282202"/>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5" name="Google Shape;225;p24"/>
          <p:cNvSpPr/>
          <p:nvPr/>
        </p:nvSpPr>
        <p:spPr>
          <a:xfrm rot="10800000">
            <a:off x="1437124" y="4519701"/>
            <a:ext cx="688800" cy="900000"/>
          </a:xfrm>
          <a:prstGeom prst="bentUpArrow">
            <a:avLst>
              <a:gd name="adj1" fmla="val 25000"/>
              <a:gd name="adj2" fmla="val 25000"/>
              <a:gd name="adj3" fmla="val 25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26" name="Google Shape;226;p24"/>
          <p:cNvSpPr/>
          <p:nvPr/>
        </p:nvSpPr>
        <p:spPr>
          <a:xfrm rot="-5400000">
            <a:off x="5945850" y="4662324"/>
            <a:ext cx="898200" cy="614700"/>
          </a:xfrm>
          <a:prstGeom prst="bentUpArrow">
            <a:avLst>
              <a:gd name="adj1" fmla="val 25000"/>
              <a:gd name="adj2" fmla="val 25000"/>
              <a:gd name="adj3" fmla="val 25000"/>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27" name="Google Shape;227;p24"/>
          <p:cNvSpPr/>
          <p:nvPr/>
        </p:nvSpPr>
        <p:spPr>
          <a:xfrm rot="-4235266" flipH="1">
            <a:off x="5145459" y="3332019"/>
            <a:ext cx="1440595" cy="279583"/>
          </a:xfrm>
          <a:prstGeom prst="rightArrow">
            <a:avLst>
              <a:gd name="adj1" fmla="val 50000"/>
              <a:gd name="adj2" fmla="val 50000"/>
            </a:avLst>
          </a:prstGeom>
          <a:solidFill>
            <a:srgbClr val="92D050"/>
          </a:solidFill>
          <a:ln w="19050" cap="rnd" cmpd="sng">
            <a:solidFill>
              <a:srgbClr val="9186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28" name="Google Shape;228;p24"/>
          <p:cNvSpPr/>
          <p:nvPr/>
        </p:nvSpPr>
        <p:spPr>
          <a:xfrm>
            <a:off x="4579199" y="5535175"/>
            <a:ext cx="2872500" cy="984000"/>
          </a:xfrm>
          <a:prstGeom prst="roundRect">
            <a:avLst>
              <a:gd name="adj" fmla="val 16667"/>
            </a:avLst>
          </a:prstGeom>
          <a:solidFill>
            <a:srgbClr val="7030A0"/>
          </a:solidFill>
          <a:ln w="19050" cap="rnd"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rgbClr val="CCCCCC"/>
                </a:solidFill>
                <a:latin typeface="Trebuchet MS"/>
                <a:ea typeface="Trebuchet MS"/>
                <a:cs typeface="Trebuchet MS"/>
                <a:sym typeface="Trebuchet MS"/>
              </a:rPr>
              <a:t>Memos</a:t>
            </a:r>
            <a:endParaRPr sz="3600" b="1">
              <a:solidFill>
                <a:srgbClr val="CCCCCC"/>
              </a:solidFill>
            </a:endParaRPr>
          </a:p>
        </p:txBody>
      </p:sp>
      <p:sp>
        <p:nvSpPr>
          <p:cNvPr id="229" name="Google Shape;229;p24"/>
          <p:cNvSpPr/>
          <p:nvPr/>
        </p:nvSpPr>
        <p:spPr>
          <a:xfrm>
            <a:off x="1850808" y="2052792"/>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Research Questions</a:t>
            </a:r>
            <a:endParaRPr/>
          </a:p>
        </p:txBody>
      </p:sp>
      <p:sp>
        <p:nvSpPr>
          <p:cNvPr id="230" name="Google Shape;230;p24"/>
          <p:cNvSpPr/>
          <p:nvPr/>
        </p:nvSpPr>
        <p:spPr>
          <a:xfrm>
            <a:off x="3509179" y="2052792"/>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Literature or Theory</a:t>
            </a:r>
            <a:endParaRPr/>
          </a:p>
        </p:txBody>
      </p:sp>
      <p:sp>
        <p:nvSpPr>
          <p:cNvPr id="231" name="Google Shape;231;p24"/>
          <p:cNvSpPr/>
          <p:nvPr/>
        </p:nvSpPr>
        <p:spPr>
          <a:xfrm>
            <a:off x="5087655" y="2039640"/>
            <a:ext cx="1164900" cy="582300"/>
          </a:xfrm>
          <a:prstGeom prst="roundRect">
            <a:avLst>
              <a:gd name="adj" fmla="val 16667"/>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Data</a:t>
            </a:r>
            <a:endParaRPr/>
          </a:p>
        </p:txBody>
      </p:sp>
      <p:sp>
        <p:nvSpPr>
          <p:cNvPr id="232" name="Google Shape;232;p24"/>
          <p:cNvSpPr/>
          <p:nvPr/>
        </p:nvSpPr>
        <p:spPr>
          <a:xfrm>
            <a:off x="2749367" y="3278378"/>
            <a:ext cx="884700" cy="4239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Codes</a:t>
            </a:r>
            <a:endParaRPr>
              <a:solidFill>
                <a:srgbClr val="CCCCCC"/>
              </a:solidFill>
            </a:endParaRPr>
          </a:p>
        </p:txBody>
      </p:sp>
      <p:sp>
        <p:nvSpPr>
          <p:cNvPr id="233" name="Google Shape;233;p24"/>
          <p:cNvSpPr/>
          <p:nvPr/>
        </p:nvSpPr>
        <p:spPr>
          <a:xfrm>
            <a:off x="1981575" y="1551510"/>
            <a:ext cx="903600" cy="469200"/>
          </a:xfrm>
          <a:prstGeom prst="rect">
            <a:avLst/>
          </a:prstGeom>
          <a:solidFill>
            <a:srgbClr val="FFC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7F7F7F"/>
                </a:solidFill>
                <a:latin typeface="Trebuchet MS"/>
                <a:ea typeface="Trebuchet MS"/>
                <a:cs typeface="Trebuchet MS"/>
                <a:sym typeface="Trebuchet MS"/>
              </a:rPr>
              <a:t>Unit of Analysis</a:t>
            </a:r>
            <a:endParaRPr/>
          </a:p>
        </p:txBody>
      </p:sp>
      <p:sp>
        <p:nvSpPr>
          <p:cNvPr id="234" name="Google Shape;234;p24"/>
          <p:cNvSpPr/>
          <p:nvPr/>
        </p:nvSpPr>
        <p:spPr>
          <a:xfrm flipH="1">
            <a:off x="3091911" y="2392915"/>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35" name="Google Shape;235;p24"/>
          <p:cNvSpPr/>
          <p:nvPr/>
        </p:nvSpPr>
        <p:spPr>
          <a:xfrm rot="-8034201" flipH="1">
            <a:off x="2862022" y="2800549"/>
            <a:ext cx="786942" cy="240833"/>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6" name="Google Shape;236;p24"/>
          <p:cNvSpPr/>
          <p:nvPr/>
        </p:nvSpPr>
        <p:spPr>
          <a:xfrm rot="-5400000" flipH="1">
            <a:off x="3892213" y="2803633"/>
            <a:ext cx="536400" cy="2625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7" name="Google Shape;237;p24"/>
          <p:cNvSpPr/>
          <p:nvPr/>
        </p:nvSpPr>
        <p:spPr>
          <a:xfrm rot="-2933721" flipH="1">
            <a:off x="4621373" y="2828363"/>
            <a:ext cx="696341" cy="243622"/>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38" name="Google Shape;238;p24"/>
          <p:cNvSpPr/>
          <p:nvPr/>
        </p:nvSpPr>
        <p:spPr>
          <a:xfrm>
            <a:off x="4664004" y="3278378"/>
            <a:ext cx="903600" cy="423900"/>
          </a:xfrm>
          <a:prstGeom prst="rect">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rgbClr val="CCCCCC"/>
                </a:solidFill>
                <a:latin typeface="Trebuchet MS"/>
                <a:ea typeface="Trebuchet MS"/>
                <a:cs typeface="Trebuchet MS"/>
                <a:sym typeface="Trebuchet MS"/>
              </a:rPr>
              <a:t>Memos</a:t>
            </a:r>
            <a:endParaRPr>
              <a:solidFill>
                <a:srgbClr val="CCCCCC"/>
              </a:solidFill>
            </a:endParaRPr>
          </a:p>
        </p:txBody>
      </p:sp>
      <p:sp>
        <p:nvSpPr>
          <p:cNvPr id="239" name="Google Shape;239;p24"/>
          <p:cNvSpPr/>
          <p:nvPr/>
        </p:nvSpPr>
        <p:spPr>
          <a:xfrm flipH="1">
            <a:off x="4710324" y="2392915"/>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0" name="Google Shape;240;p24"/>
          <p:cNvSpPr/>
          <p:nvPr/>
        </p:nvSpPr>
        <p:spPr>
          <a:xfrm rot="10800000" flipH="1">
            <a:off x="3092061" y="2115098"/>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1" name="Google Shape;241;p24"/>
          <p:cNvSpPr/>
          <p:nvPr/>
        </p:nvSpPr>
        <p:spPr>
          <a:xfrm rot="10800000" flipH="1">
            <a:off x="4710496" y="2115098"/>
            <a:ext cx="341100" cy="170400"/>
          </a:xfrm>
          <a:prstGeom prst="rightArrow">
            <a:avLst>
              <a:gd name="adj1" fmla="val 50000"/>
              <a:gd name="adj2" fmla="val 50000"/>
            </a:avLst>
          </a:prstGeom>
          <a:solidFill>
            <a:srgbClr val="FFFF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242" name="Google Shape;242;p24"/>
          <p:cNvSpPr/>
          <p:nvPr/>
        </p:nvSpPr>
        <p:spPr>
          <a:xfrm flipH="1">
            <a:off x="3698323" y="3392531"/>
            <a:ext cx="448500" cy="1956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
        <p:nvSpPr>
          <p:cNvPr id="243" name="Google Shape;243;p24"/>
          <p:cNvSpPr/>
          <p:nvPr/>
        </p:nvSpPr>
        <p:spPr>
          <a:xfrm rot="10800000" flipH="1">
            <a:off x="4146823" y="3392455"/>
            <a:ext cx="452700" cy="195600"/>
          </a:xfrm>
          <a:prstGeom prst="rightArrow">
            <a:avLst>
              <a:gd name="adj1" fmla="val 50000"/>
              <a:gd name="adj2" fmla="val 50000"/>
            </a:avLst>
          </a:prstGeom>
          <a:solidFill>
            <a:srgbClr val="C00000"/>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529" y="142971"/>
            <a:ext cx="12193057" cy="6572058"/>
          </a:xfrm>
          <a:prstGeom prst="rect">
            <a:avLst/>
          </a:prstGeom>
        </p:spPr>
      </p:pic>
    </p:spTree>
    <p:extLst>
      <p:ext uri="{BB962C8B-B14F-4D97-AF65-F5344CB8AC3E}">
        <p14:creationId xmlns:p14="http://schemas.microsoft.com/office/powerpoint/2010/main" val="6677678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 name="Google Shape;322;p32"/>
          <p:cNvSpPr txBox="1">
            <a:spLocks noGrp="1"/>
          </p:cNvSpPr>
          <p:nvPr>
            <p:ph type="title"/>
          </p:nvPr>
        </p:nvSpPr>
        <p:spPr>
          <a:xfrm>
            <a:off x="0" y="210724"/>
            <a:ext cx="12191999" cy="583603"/>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1000"/>
              </a:spcAft>
              <a:buNone/>
            </a:pPr>
            <a:r>
              <a:rPr lang="en-US" smtClean="0"/>
              <a:t>Hierarchical </a:t>
            </a:r>
            <a:r>
              <a:rPr lang="en-US" smtClean="0"/>
              <a:t>Clusters: Sample Articles</a:t>
            </a:r>
            <a:endParaRPr>
              <a:solidFill>
                <a:srgbClr val="3F7818"/>
              </a:solidFill>
            </a:endParaRPr>
          </a:p>
        </p:txBody>
      </p:sp>
      <p:sp>
        <p:nvSpPr>
          <p:cNvPr id="7" name="TextBox 6"/>
          <p:cNvSpPr txBox="1"/>
          <p:nvPr/>
        </p:nvSpPr>
        <p:spPr>
          <a:xfrm>
            <a:off x="1555486" y="1333466"/>
            <a:ext cx="1854200" cy="523220"/>
          </a:xfrm>
          <a:prstGeom prst="rect">
            <a:avLst/>
          </a:prstGeom>
          <a:solidFill>
            <a:schemeClr val="bg1"/>
          </a:solidFill>
        </p:spPr>
        <p:txBody>
          <a:bodyPr wrap="square" rtlCol="0">
            <a:spAutoFit/>
          </a:bodyPr>
          <a:lstStyle/>
          <a:p>
            <a:pPr algn="ctr"/>
            <a:r>
              <a:rPr lang="en-US" b="1" smtClean="0">
                <a:solidFill>
                  <a:srgbClr val="90C226"/>
                </a:solidFill>
              </a:rPr>
              <a:t>1. Heteronormativity</a:t>
            </a:r>
            <a:endParaRPr lang="en-US" b="1">
              <a:solidFill>
                <a:srgbClr val="90C226"/>
              </a:solidFill>
            </a:endParaRPr>
          </a:p>
        </p:txBody>
      </p:sp>
      <p:sp>
        <p:nvSpPr>
          <p:cNvPr id="26" name="TextBox 25"/>
          <p:cNvSpPr txBox="1"/>
          <p:nvPr/>
        </p:nvSpPr>
        <p:spPr>
          <a:xfrm>
            <a:off x="4540960" y="1333466"/>
            <a:ext cx="3102263" cy="738664"/>
          </a:xfrm>
          <a:prstGeom prst="rect">
            <a:avLst/>
          </a:prstGeom>
          <a:solidFill>
            <a:schemeClr val="bg1"/>
          </a:solidFill>
        </p:spPr>
        <p:txBody>
          <a:bodyPr wrap="square" rtlCol="0">
            <a:spAutoFit/>
          </a:bodyPr>
          <a:lstStyle/>
          <a:p>
            <a:pPr algn="ctr"/>
            <a:r>
              <a:rPr lang="en-US" b="1" smtClean="0">
                <a:solidFill>
                  <a:schemeClr val="accent1"/>
                </a:solidFill>
              </a:rPr>
              <a:t>2.</a:t>
            </a:r>
          </a:p>
          <a:p>
            <a:pPr algn="ctr"/>
            <a:r>
              <a:rPr lang="en-US" b="1" smtClean="0">
                <a:solidFill>
                  <a:schemeClr val="accent1"/>
                </a:solidFill>
              </a:rPr>
              <a:t>Racism</a:t>
            </a:r>
            <a:r>
              <a:rPr lang="en-US" smtClean="0"/>
              <a:t/>
            </a:r>
            <a:br>
              <a:rPr lang="en-US" smtClean="0"/>
            </a:br>
            <a:r>
              <a:rPr lang="en-US" b="1" smtClean="0">
                <a:solidFill>
                  <a:srgbClr val="D5EDA2"/>
                </a:solidFill>
              </a:rPr>
              <a:t>Heteronormativity, Ethnocentris</a:t>
            </a:r>
            <a:r>
              <a:rPr lang="en-US" smtClean="0">
                <a:solidFill>
                  <a:srgbClr val="D5EDA2"/>
                </a:solidFill>
              </a:rPr>
              <a:t>m</a:t>
            </a:r>
            <a:endParaRPr lang="en-US">
              <a:solidFill>
                <a:srgbClr val="D5EDA2"/>
              </a:solidFill>
            </a:endParaRPr>
          </a:p>
        </p:txBody>
      </p:sp>
      <p:sp>
        <p:nvSpPr>
          <p:cNvPr id="27" name="TextBox 26"/>
          <p:cNvSpPr txBox="1"/>
          <p:nvPr/>
        </p:nvSpPr>
        <p:spPr>
          <a:xfrm>
            <a:off x="8775708" y="1333466"/>
            <a:ext cx="1892179" cy="738664"/>
          </a:xfrm>
          <a:prstGeom prst="rect">
            <a:avLst/>
          </a:prstGeom>
          <a:solidFill>
            <a:schemeClr val="bg1"/>
          </a:solidFill>
        </p:spPr>
        <p:txBody>
          <a:bodyPr wrap="square" rtlCol="0">
            <a:spAutoFit/>
          </a:bodyPr>
          <a:lstStyle/>
          <a:p>
            <a:pPr algn="ctr"/>
            <a:r>
              <a:rPr lang="en-US" b="1" smtClean="0">
                <a:solidFill>
                  <a:srgbClr val="90C226"/>
                </a:solidFill>
              </a:rPr>
              <a:t>3.</a:t>
            </a:r>
          </a:p>
          <a:p>
            <a:pPr algn="ctr"/>
            <a:r>
              <a:rPr lang="en-US" b="1" smtClean="0">
                <a:solidFill>
                  <a:srgbClr val="90C226"/>
                </a:solidFill>
              </a:rPr>
              <a:t>Sexism</a:t>
            </a:r>
            <a:r>
              <a:rPr lang="en-US" smtClean="0">
                <a:solidFill>
                  <a:srgbClr val="D5EDA2"/>
                </a:solidFill>
              </a:rPr>
              <a:t/>
            </a:r>
            <a:br>
              <a:rPr lang="en-US" smtClean="0">
                <a:solidFill>
                  <a:srgbClr val="D5EDA2"/>
                </a:solidFill>
              </a:rPr>
            </a:br>
            <a:r>
              <a:rPr lang="en-US" smtClean="0">
                <a:solidFill>
                  <a:srgbClr val="D5EDA2"/>
                </a:solidFill>
              </a:rPr>
              <a:t>Heteronormativity</a:t>
            </a:r>
            <a:endParaRPr lang="en-US">
              <a:solidFill>
                <a:srgbClr val="D5EDA2"/>
              </a:solidFill>
            </a:endParaRPr>
          </a:p>
        </p:txBody>
      </p:sp>
      <p:sp>
        <p:nvSpPr>
          <p:cNvPr id="28" name="TextBox 27"/>
          <p:cNvSpPr txBox="1"/>
          <p:nvPr/>
        </p:nvSpPr>
        <p:spPr>
          <a:xfrm>
            <a:off x="1104373" y="4184124"/>
            <a:ext cx="2756427" cy="738664"/>
          </a:xfrm>
          <a:prstGeom prst="rect">
            <a:avLst/>
          </a:prstGeom>
          <a:solidFill>
            <a:schemeClr val="bg1"/>
          </a:solidFill>
        </p:spPr>
        <p:txBody>
          <a:bodyPr wrap="square" rtlCol="0">
            <a:spAutoFit/>
          </a:bodyPr>
          <a:lstStyle/>
          <a:p>
            <a:pPr algn="ctr"/>
            <a:r>
              <a:rPr lang="en-US" b="1" smtClean="0">
                <a:solidFill>
                  <a:schemeClr val="accent1"/>
                </a:solidFill>
              </a:rPr>
              <a:t>4.</a:t>
            </a:r>
          </a:p>
          <a:p>
            <a:pPr algn="ctr"/>
            <a:r>
              <a:rPr lang="en-US" b="1" smtClean="0">
                <a:solidFill>
                  <a:schemeClr val="accent1"/>
                </a:solidFill>
              </a:rPr>
              <a:t>Ethnocentrism</a:t>
            </a:r>
            <a:r>
              <a:rPr lang="en-US" smtClean="0"/>
              <a:t/>
            </a:r>
            <a:br>
              <a:rPr lang="en-US" smtClean="0"/>
            </a:br>
            <a:r>
              <a:rPr lang="en-US" b="1" smtClean="0">
                <a:solidFill>
                  <a:srgbClr val="D5EDA2"/>
                </a:solidFill>
              </a:rPr>
              <a:t>Heteronormativity, Racism</a:t>
            </a:r>
            <a:endParaRPr lang="en-US" b="1">
              <a:solidFill>
                <a:srgbClr val="D5EDA2"/>
              </a:solidFill>
            </a:endParaRPr>
          </a:p>
        </p:txBody>
      </p:sp>
      <p:sp>
        <p:nvSpPr>
          <p:cNvPr id="29" name="TextBox 28"/>
          <p:cNvSpPr txBox="1"/>
          <p:nvPr/>
        </p:nvSpPr>
        <p:spPr>
          <a:xfrm>
            <a:off x="4526094" y="4184124"/>
            <a:ext cx="3131995" cy="954107"/>
          </a:xfrm>
          <a:prstGeom prst="rect">
            <a:avLst/>
          </a:prstGeom>
          <a:solidFill>
            <a:schemeClr val="bg1"/>
          </a:solidFill>
        </p:spPr>
        <p:txBody>
          <a:bodyPr wrap="square" rtlCol="0">
            <a:spAutoFit/>
          </a:bodyPr>
          <a:lstStyle/>
          <a:p>
            <a:pPr algn="ctr"/>
            <a:r>
              <a:rPr lang="en-US" b="1" smtClean="0">
                <a:solidFill>
                  <a:schemeClr val="accent1"/>
                </a:solidFill>
              </a:rPr>
              <a:t>5.</a:t>
            </a:r>
          </a:p>
          <a:p>
            <a:pPr algn="ctr"/>
            <a:r>
              <a:rPr lang="en-US" b="1" smtClean="0">
                <a:solidFill>
                  <a:schemeClr val="accent1"/>
                </a:solidFill>
              </a:rPr>
              <a:t>Heteronormativity</a:t>
            </a:r>
          </a:p>
          <a:p>
            <a:pPr algn="ctr"/>
            <a:r>
              <a:rPr lang="en-US" b="1" smtClean="0">
                <a:solidFill>
                  <a:schemeClr val="accent1"/>
                </a:solidFill>
              </a:rPr>
              <a:t>Intersectionality</a:t>
            </a:r>
          </a:p>
          <a:p>
            <a:pPr algn="ctr"/>
            <a:r>
              <a:rPr lang="en-US" b="1" smtClean="0">
                <a:solidFill>
                  <a:schemeClr val="accent1"/>
                </a:solidFill>
              </a:rPr>
              <a:t>Practice Recommendations</a:t>
            </a:r>
            <a:endParaRPr lang="en-US" b="1">
              <a:solidFill>
                <a:schemeClr val="accent1"/>
              </a:solidFill>
            </a:endParaRPr>
          </a:p>
        </p:txBody>
      </p:sp>
      <p:sp>
        <p:nvSpPr>
          <p:cNvPr id="30" name="TextBox 29"/>
          <p:cNvSpPr txBox="1"/>
          <p:nvPr/>
        </p:nvSpPr>
        <p:spPr>
          <a:xfrm>
            <a:off x="8663505" y="4184124"/>
            <a:ext cx="2116585" cy="738664"/>
          </a:xfrm>
          <a:prstGeom prst="rect">
            <a:avLst/>
          </a:prstGeom>
          <a:solidFill>
            <a:schemeClr val="bg1"/>
          </a:solidFill>
        </p:spPr>
        <p:txBody>
          <a:bodyPr wrap="square" rtlCol="0">
            <a:spAutoFit/>
          </a:bodyPr>
          <a:lstStyle/>
          <a:p>
            <a:pPr algn="ctr"/>
            <a:r>
              <a:rPr lang="en-US" b="1" smtClean="0">
                <a:solidFill>
                  <a:schemeClr val="accent1"/>
                </a:solidFill>
              </a:rPr>
              <a:t>6.</a:t>
            </a:r>
          </a:p>
          <a:p>
            <a:pPr algn="ctr"/>
            <a:r>
              <a:rPr lang="en-US" b="1" smtClean="0">
                <a:solidFill>
                  <a:schemeClr val="accent1"/>
                </a:solidFill>
              </a:rPr>
              <a:t>Micro Practice</a:t>
            </a:r>
          </a:p>
          <a:p>
            <a:pPr algn="ctr"/>
            <a:r>
              <a:rPr lang="en-US" b="1" smtClean="0">
                <a:solidFill>
                  <a:schemeClr val="accent1"/>
                </a:solidFill>
              </a:rPr>
              <a:t>Microaggressions</a:t>
            </a:r>
            <a:endParaRPr lang="en-US" b="1">
              <a:solidFill>
                <a:schemeClr val="accent1"/>
              </a:solidFill>
            </a:endParaRPr>
          </a:p>
        </p:txBody>
      </p:sp>
      <p:sp>
        <p:nvSpPr>
          <p:cNvPr id="19" name="TextBox 18"/>
          <p:cNvSpPr txBox="1"/>
          <p:nvPr/>
        </p:nvSpPr>
        <p:spPr>
          <a:xfrm>
            <a:off x="4720491" y="2180381"/>
            <a:ext cx="2743200" cy="738664"/>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"Antiblackness </a:t>
            </a:r>
            <a:r>
              <a:rPr lang="en-US">
                <a:latin typeface="Times New Roman" panose="02020603050405020304" pitchFamily="18" charset="0"/>
                <a:cs typeface="Times New Roman" panose="02020603050405020304" pitchFamily="18" charset="0"/>
              </a:rPr>
              <a:t>in Education Policy </a:t>
            </a:r>
            <a:r>
              <a:rPr lang="en-US">
                <a:latin typeface="Times New Roman" panose="02020603050405020304" pitchFamily="18" charset="0"/>
                <a:cs typeface="Times New Roman" panose="02020603050405020304" pitchFamily="18" charset="0"/>
              </a:rPr>
              <a:t>and </a:t>
            </a:r>
            <a:r>
              <a:rPr lang="en-US" smtClean="0">
                <a:latin typeface="Times New Roman" panose="02020603050405020304" pitchFamily="18" charset="0"/>
                <a:cs typeface="Times New Roman" panose="02020603050405020304" pitchFamily="18" charset="0"/>
              </a:rPr>
              <a:t>Discourse", </a:t>
            </a:r>
            <a:r>
              <a:rPr lang="en-US" i="1" smtClean="0">
                <a:latin typeface="Times New Roman" panose="02020603050405020304" pitchFamily="18" charset="0"/>
                <a:cs typeface="Times New Roman" panose="02020603050405020304" pitchFamily="18" charset="0"/>
              </a:rPr>
              <a:t>Theory Into Practice </a:t>
            </a:r>
            <a:r>
              <a:rPr lang="en-US" smtClean="0">
                <a:latin typeface="Times New Roman" panose="02020603050405020304" pitchFamily="18" charset="0"/>
                <a:cs typeface="Times New Roman" panose="02020603050405020304" pitchFamily="18" charset="0"/>
              </a:rPr>
              <a:t>(2016)</a:t>
            </a:r>
            <a:endParaRPr lang="en-US">
              <a:latin typeface="Times New Roman" panose="02020603050405020304" pitchFamily="18" charset="0"/>
              <a:cs typeface="Times New Roman" panose="02020603050405020304" pitchFamily="18" charset="0"/>
            </a:endParaRPr>
          </a:p>
        </p:txBody>
      </p:sp>
      <p:sp>
        <p:nvSpPr>
          <p:cNvPr id="32" name="TextBox 31"/>
          <p:cNvSpPr txBox="1"/>
          <p:nvPr/>
        </p:nvSpPr>
        <p:spPr>
          <a:xfrm>
            <a:off x="8350197" y="5246483"/>
            <a:ext cx="2743200" cy="95410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Sexual Orientation and Gender </a:t>
            </a:r>
            <a:r>
              <a:rPr lang="en-US">
                <a:latin typeface="Times New Roman" panose="02020603050405020304" pitchFamily="18" charset="0"/>
                <a:cs typeface="Times New Roman" panose="02020603050405020304" pitchFamily="18" charset="0"/>
              </a:rPr>
              <a:t>Identity </a:t>
            </a:r>
            <a:r>
              <a:rPr lang="en-US" smtClean="0">
                <a:latin typeface="Times New Roman" panose="02020603050405020304" pitchFamily="18" charset="0"/>
                <a:cs typeface="Times New Roman" panose="02020603050405020304" pitchFamily="18" charset="0"/>
              </a:rPr>
              <a:t>Microaggression, </a:t>
            </a:r>
            <a:r>
              <a:rPr lang="en-US" i="1" smtClean="0">
                <a:latin typeface="Times New Roman" panose="02020603050405020304" pitchFamily="18" charset="0"/>
                <a:cs typeface="Times New Roman" panose="02020603050405020304" pitchFamily="18" charset="0"/>
              </a:rPr>
              <a:t>Journal of Ethnic and Cultural Diversity in Social Work</a:t>
            </a:r>
            <a:r>
              <a:rPr lang="en-US" smtClean="0">
                <a:latin typeface="Times New Roman" panose="02020603050405020304" pitchFamily="18" charset="0"/>
                <a:cs typeface="Times New Roman" panose="02020603050405020304" pitchFamily="18" charset="0"/>
              </a:rPr>
              <a:t> (2017)</a:t>
            </a:r>
            <a:endParaRPr lang="en-US">
              <a:latin typeface="Times New Roman" panose="02020603050405020304" pitchFamily="18" charset="0"/>
              <a:cs typeface="Times New Roman" panose="02020603050405020304" pitchFamily="18" charset="0"/>
            </a:endParaRPr>
          </a:p>
        </p:txBody>
      </p:sp>
      <p:sp>
        <p:nvSpPr>
          <p:cNvPr id="33" name="TextBox 32"/>
          <p:cNvSpPr txBox="1"/>
          <p:nvPr/>
        </p:nvSpPr>
        <p:spPr>
          <a:xfrm>
            <a:off x="4720491" y="5246483"/>
            <a:ext cx="2743200" cy="116955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Intersectionality and Social Work: Omissions of Race, Class, and Sexuality in Graduate </a:t>
            </a:r>
            <a:r>
              <a:rPr lang="en-US">
                <a:latin typeface="Times New Roman" panose="02020603050405020304" pitchFamily="18" charset="0"/>
                <a:cs typeface="Times New Roman" panose="02020603050405020304" pitchFamily="18" charset="0"/>
              </a:rPr>
              <a:t>School </a:t>
            </a:r>
            <a:r>
              <a:rPr lang="en-US" smtClean="0">
                <a:latin typeface="Times New Roman" panose="02020603050405020304" pitchFamily="18" charset="0"/>
                <a:cs typeface="Times New Roman" panose="02020603050405020304" pitchFamily="18" charset="0"/>
              </a:rPr>
              <a:t>Education, </a:t>
            </a:r>
            <a:r>
              <a:rPr lang="en-US" i="1" smtClean="0">
                <a:latin typeface="Times New Roman" panose="02020603050405020304" pitchFamily="18" charset="0"/>
                <a:cs typeface="Times New Roman" panose="02020603050405020304" pitchFamily="18" charset="0"/>
              </a:rPr>
              <a:t>Journal of Social Work Education</a:t>
            </a:r>
            <a:r>
              <a:rPr lang="en-US" smtClean="0">
                <a:latin typeface="Times New Roman" panose="02020603050405020304" pitchFamily="18" charset="0"/>
                <a:cs typeface="Times New Roman" panose="02020603050405020304" pitchFamily="18" charset="0"/>
              </a:rPr>
              <a:t> (2016)</a:t>
            </a:r>
            <a:endParaRPr lang="en-US">
              <a:latin typeface="Times New Roman" panose="02020603050405020304" pitchFamily="18" charset="0"/>
              <a:cs typeface="Times New Roman" panose="02020603050405020304" pitchFamily="18" charset="0"/>
            </a:endParaRPr>
          </a:p>
        </p:txBody>
      </p:sp>
      <p:sp>
        <p:nvSpPr>
          <p:cNvPr id="34" name="TextBox 33"/>
          <p:cNvSpPr txBox="1"/>
          <p:nvPr/>
        </p:nvSpPr>
        <p:spPr>
          <a:xfrm>
            <a:off x="1110986" y="5246483"/>
            <a:ext cx="2743200" cy="954107"/>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"Discrimination </a:t>
            </a:r>
            <a:r>
              <a:rPr lang="en-US">
                <a:latin typeface="Times New Roman" panose="02020603050405020304" pitchFamily="18" charset="0"/>
                <a:cs typeface="Times New Roman" panose="02020603050405020304" pitchFamily="18" charset="0"/>
              </a:rPr>
              <a:t>and Substance Use Disorders </a:t>
            </a:r>
            <a:r>
              <a:rPr lang="en-US">
                <a:latin typeface="Times New Roman" panose="02020603050405020304" pitchFamily="18" charset="0"/>
                <a:cs typeface="Times New Roman" panose="02020603050405020304" pitchFamily="18" charset="0"/>
              </a:rPr>
              <a:t>among </a:t>
            </a:r>
            <a:r>
              <a:rPr lang="en-US" smtClean="0">
                <a:latin typeface="Times New Roman" panose="02020603050405020304" pitchFamily="18" charset="0"/>
                <a:cs typeface="Times New Roman" panose="02020603050405020304" pitchFamily="18" charset="0"/>
              </a:rPr>
              <a:t>Latinos", </a:t>
            </a:r>
            <a:r>
              <a:rPr lang="en-US" i="1" smtClean="0">
                <a:latin typeface="Times New Roman" panose="02020603050405020304" pitchFamily="18" charset="0"/>
                <a:cs typeface="Times New Roman" panose="02020603050405020304" pitchFamily="18" charset="0"/>
              </a:rPr>
              <a:t>American Journal of Public Health </a:t>
            </a:r>
            <a:r>
              <a:rPr lang="en-US">
                <a:latin typeface="Times New Roman" panose="02020603050405020304" pitchFamily="18" charset="0"/>
                <a:cs typeface="Times New Roman" panose="02020603050405020304" pitchFamily="18" charset="0"/>
              </a:rPr>
              <a:t>(2014) </a:t>
            </a:r>
            <a:endParaRPr lang="en-US" i="1">
              <a:latin typeface="Times New Roman" panose="02020603050405020304" pitchFamily="18" charset="0"/>
              <a:cs typeface="Times New Roman" panose="02020603050405020304" pitchFamily="18" charset="0"/>
            </a:endParaRPr>
          </a:p>
        </p:txBody>
      </p:sp>
      <p:sp>
        <p:nvSpPr>
          <p:cNvPr id="35" name="TextBox 34"/>
          <p:cNvSpPr txBox="1"/>
          <p:nvPr/>
        </p:nvSpPr>
        <p:spPr>
          <a:xfrm>
            <a:off x="8350197" y="2180381"/>
            <a:ext cx="2743200" cy="738664"/>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"Capitalism </a:t>
            </a:r>
            <a:r>
              <a:rPr lang="en-US">
                <a:latin typeface="Times New Roman" panose="02020603050405020304" pitchFamily="18" charset="0"/>
                <a:cs typeface="Times New Roman" panose="02020603050405020304" pitchFamily="18" charset="0"/>
              </a:rPr>
              <a:t>and Welfare Reform: Who Really </a:t>
            </a:r>
            <a:r>
              <a:rPr lang="en-US">
                <a:latin typeface="Times New Roman" panose="02020603050405020304" pitchFamily="18" charset="0"/>
                <a:cs typeface="Times New Roman" panose="02020603050405020304" pitchFamily="18" charset="0"/>
              </a:rPr>
              <a:t>Benefits</a:t>
            </a:r>
            <a:r>
              <a:rPr lang="en-US" smtClean="0">
                <a:latin typeface="Times New Roman" panose="02020603050405020304" pitchFamily="18" charset="0"/>
                <a:cs typeface="Times New Roman" panose="02020603050405020304" pitchFamily="18" charset="0"/>
              </a:rPr>
              <a:t>?", </a:t>
            </a:r>
            <a:r>
              <a:rPr lang="en-US" i="1" smtClean="0">
                <a:latin typeface="Times New Roman" panose="02020603050405020304" pitchFamily="18" charset="0"/>
                <a:cs typeface="Times New Roman" panose="02020603050405020304" pitchFamily="18" charset="0"/>
              </a:rPr>
              <a:t>Race, Gender and Class </a:t>
            </a:r>
            <a:r>
              <a:rPr lang="en-US" smtClean="0">
                <a:latin typeface="Times New Roman" panose="02020603050405020304" pitchFamily="18" charset="0"/>
                <a:cs typeface="Times New Roman" panose="02020603050405020304" pitchFamily="18" charset="0"/>
              </a:rPr>
              <a:t>(2008)</a:t>
            </a:r>
            <a:endParaRPr lang="en-US">
              <a:latin typeface="Times New Roman" panose="02020603050405020304" pitchFamily="18" charset="0"/>
              <a:cs typeface="Times New Roman" panose="02020603050405020304" pitchFamily="18" charset="0"/>
            </a:endParaRPr>
          </a:p>
        </p:txBody>
      </p:sp>
      <p:sp>
        <p:nvSpPr>
          <p:cNvPr id="36" name="TextBox 35"/>
          <p:cNvSpPr txBox="1"/>
          <p:nvPr/>
        </p:nvSpPr>
        <p:spPr>
          <a:xfrm>
            <a:off x="1110986" y="2180381"/>
            <a:ext cx="2743200" cy="116955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Exploring Biculturality and Beauty Standards in Sexual </a:t>
            </a:r>
            <a:r>
              <a:rPr lang="en-US">
                <a:latin typeface="Times New Roman" panose="02020603050405020304" pitchFamily="18" charset="0"/>
                <a:cs typeface="Times New Roman" panose="02020603050405020304" pitchFamily="18" charset="0"/>
              </a:rPr>
              <a:t>Minority </a:t>
            </a:r>
            <a:r>
              <a:rPr lang="en-US" smtClean="0">
                <a:latin typeface="Times New Roman" panose="02020603050405020304" pitchFamily="18" charset="0"/>
                <a:cs typeface="Times New Roman" panose="02020603050405020304" pitchFamily="18" charset="0"/>
              </a:rPr>
              <a:t>Women, </a:t>
            </a:r>
            <a:r>
              <a:rPr lang="en-US" i="1" smtClean="0">
                <a:latin typeface="Times New Roman" panose="02020603050405020304" pitchFamily="18" charset="0"/>
                <a:cs typeface="Times New Roman" panose="02020603050405020304" pitchFamily="18" charset="0"/>
              </a:rPr>
              <a:t>Psychology of Sexual Orientation and Gender Diversity </a:t>
            </a:r>
            <a:r>
              <a:rPr lang="en-US" smtClean="0">
                <a:latin typeface="Times New Roman" panose="02020603050405020304" pitchFamily="18" charset="0"/>
                <a:cs typeface="Times New Roman" panose="02020603050405020304" pitchFamily="18" charset="0"/>
              </a:rPr>
              <a:t>(2015)</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18917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9" y="261853"/>
            <a:ext cx="12193057" cy="6334293"/>
          </a:xfrm>
          <a:prstGeom prst="rect">
            <a:avLst/>
          </a:prstGeom>
        </p:spPr>
      </p:pic>
    </p:spTree>
    <p:extLst>
      <p:ext uri="{BB962C8B-B14F-4D97-AF65-F5344CB8AC3E}">
        <p14:creationId xmlns:p14="http://schemas.microsoft.com/office/powerpoint/2010/main" val="29323906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2;p32"/>
          <p:cNvSpPr txBox="1">
            <a:spLocks/>
          </p:cNvSpPr>
          <p:nvPr/>
        </p:nvSpPr>
        <p:spPr>
          <a:xfrm>
            <a:off x="-1188720" y="2768504"/>
            <a:ext cx="12191999" cy="5836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lnSpc>
                <a:spcPct val="114000"/>
              </a:lnSpc>
              <a:spcAft>
                <a:spcPts val="1000"/>
              </a:spcAft>
            </a:pPr>
            <a:r>
              <a:rPr lang="en-US" smtClean="0"/>
              <a:t>Questions / Discussion</a:t>
            </a:r>
            <a:endParaRPr lang="en-US">
              <a:solidFill>
                <a:srgbClr val="3F7818"/>
              </a:solidFill>
            </a:endParaRPr>
          </a:p>
        </p:txBody>
      </p:sp>
    </p:spTree>
    <p:extLst>
      <p:ext uri="{BB962C8B-B14F-4D97-AF65-F5344CB8AC3E}">
        <p14:creationId xmlns:p14="http://schemas.microsoft.com/office/powerpoint/2010/main" val="281681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5"/>
          <p:cNvSpPr txBox="1">
            <a:spLocks noGrp="1"/>
          </p:cNvSpPr>
          <p:nvPr>
            <p:ph type="title"/>
          </p:nvPr>
        </p:nvSpPr>
        <p:spPr>
          <a:xfrm>
            <a:off x="212475" y="265025"/>
            <a:ext cx="9170400" cy="6000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400"/>
              <a:t>QDA Software as a Tool for Coding &amp; Analysis</a:t>
            </a:r>
            <a:endParaRPr sz="3400"/>
          </a:p>
          <a:p>
            <a:pPr marL="0" lvl="0" indent="0" algn="l" rtl="0">
              <a:lnSpc>
                <a:spcPct val="114000"/>
              </a:lnSpc>
              <a:spcBef>
                <a:spcPts val="1000"/>
              </a:spcBef>
              <a:spcAft>
                <a:spcPts val="1000"/>
              </a:spcAft>
              <a:buClr>
                <a:schemeClr val="dk1"/>
              </a:buClr>
              <a:buSzPts val="1100"/>
              <a:buFont typeface="Arial"/>
              <a:buNone/>
            </a:pPr>
            <a:endParaRPr sz="3500"/>
          </a:p>
        </p:txBody>
      </p:sp>
      <p:cxnSp>
        <p:nvCxnSpPr>
          <p:cNvPr id="250" name="Google Shape;250;p25"/>
          <p:cNvCxnSpPr/>
          <p:nvPr/>
        </p:nvCxnSpPr>
        <p:spPr>
          <a:xfrm>
            <a:off x="237450" y="1031650"/>
            <a:ext cx="9081600" cy="0"/>
          </a:xfrm>
          <a:prstGeom prst="straightConnector1">
            <a:avLst/>
          </a:prstGeom>
          <a:noFill/>
          <a:ln w="9525" cap="flat" cmpd="sng">
            <a:solidFill>
              <a:srgbClr val="3F7818"/>
            </a:solidFill>
            <a:prstDash val="solid"/>
            <a:round/>
            <a:headEnd type="none" w="med" len="med"/>
            <a:tailEnd type="none" w="med" len="med"/>
          </a:ln>
        </p:spPr>
      </p:cxnSp>
      <p:cxnSp>
        <p:nvCxnSpPr>
          <p:cNvPr id="251" name="Google Shape;251;p25"/>
          <p:cNvCxnSpPr/>
          <p:nvPr/>
        </p:nvCxnSpPr>
        <p:spPr>
          <a:xfrm>
            <a:off x="4805175" y="1035425"/>
            <a:ext cx="8700" cy="5490600"/>
          </a:xfrm>
          <a:prstGeom prst="straightConnector1">
            <a:avLst/>
          </a:prstGeom>
          <a:noFill/>
          <a:ln w="9525" cap="flat" cmpd="sng">
            <a:solidFill>
              <a:srgbClr val="3F7818"/>
            </a:solidFill>
            <a:prstDash val="solid"/>
            <a:round/>
            <a:headEnd type="none" w="med" len="med"/>
            <a:tailEnd type="none" w="med" len="med"/>
          </a:ln>
        </p:spPr>
      </p:cxnSp>
      <p:cxnSp>
        <p:nvCxnSpPr>
          <p:cNvPr id="252" name="Google Shape;252;p25"/>
          <p:cNvCxnSpPr/>
          <p:nvPr/>
        </p:nvCxnSpPr>
        <p:spPr>
          <a:xfrm>
            <a:off x="218700" y="3914750"/>
            <a:ext cx="4578300" cy="0"/>
          </a:xfrm>
          <a:prstGeom prst="straightConnector1">
            <a:avLst/>
          </a:prstGeom>
          <a:noFill/>
          <a:ln w="9525" cap="flat" cmpd="sng">
            <a:solidFill>
              <a:srgbClr val="3F7818"/>
            </a:solidFill>
            <a:prstDash val="solid"/>
            <a:round/>
            <a:headEnd type="none" w="med" len="med"/>
            <a:tailEnd type="none" w="med" len="med"/>
          </a:ln>
        </p:spPr>
      </p:cxnSp>
      <p:sp>
        <p:nvSpPr>
          <p:cNvPr id="253" name="Google Shape;253;p25"/>
          <p:cNvSpPr txBox="1">
            <a:spLocks noGrp="1"/>
          </p:cNvSpPr>
          <p:nvPr>
            <p:ph type="title"/>
          </p:nvPr>
        </p:nvSpPr>
        <p:spPr>
          <a:xfrm>
            <a:off x="215550" y="1111625"/>
            <a:ext cx="4547100" cy="8313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dk1"/>
              </a:buClr>
              <a:buSzPts val="1100"/>
              <a:buFont typeface="Arial"/>
              <a:buNone/>
            </a:pPr>
            <a:r>
              <a:rPr lang="en-US" sz="2400">
                <a:solidFill>
                  <a:srgbClr val="3F7818"/>
                </a:solidFill>
              </a:rPr>
              <a:t>What It Does</a:t>
            </a:r>
            <a:endParaRPr sz="24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Structure &amp; Organize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Code &amp; Retrieve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Memo</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Explore</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Query</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Visualize</a:t>
            </a:r>
            <a:endParaRPr sz="2100">
              <a:solidFill>
                <a:srgbClr val="3F7818"/>
              </a:solidFill>
            </a:endParaRPr>
          </a:p>
          <a:p>
            <a:pPr marL="0" lvl="0" indent="0" algn="l" rtl="0">
              <a:lnSpc>
                <a:spcPct val="114000"/>
              </a:lnSpc>
              <a:spcBef>
                <a:spcPts val="0"/>
              </a:spcBef>
              <a:spcAft>
                <a:spcPts val="0"/>
              </a:spcAft>
              <a:buNone/>
            </a:pPr>
            <a:endParaRPr sz="1800">
              <a:solidFill>
                <a:srgbClr val="3F7818"/>
              </a:solidFill>
            </a:endParaRPr>
          </a:p>
          <a:p>
            <a:pPr marL="0" lvl="0" indent="0" algn="ctr" rtl="0">
              <a:lnSpc>
                <a:spcPct val="114000"/>
              </a:lnSpc>
              <a:spcBef>
                <a:spcPts val="0"/>
              </a:spcBef>
              <a:spcAft>
                <a:spcPts val="0"/>
              </a:spcAft>
              <a:buClr>
                <a:srgbClr val="000000"/>
              </a:buClr>
              <a:buSzPts val="1100"/>
              <a:buFont typeface="Arial"/>
              <a:buNone/>
            </a:pPr>
            <a:r>
              <a:rPr lang="en-US" sz="2400">
                <a:solidFill>
                  <a:srgbClr val="3F7818"/>
                </a:solidFill>
                <a:latin typeface="Arial"/>
                <a:ea typeface="Arial"/>
                <a:cs typeface="Arial"/>
                <a:sym typeface="Arial"/>
              </a:rPr>
              <a:t>Potential Benefits</a:t>
            </a:r>
            <a:endParaRPr sz="24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Frees Time to Focus on Analysis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Can Deal with Large Data Sets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Improves Auditability</a:t>
            </a:r>
            <a:endParaRPr sz="2100">
              <a:solidFill>
                <a:srgbClr val="3F7818"/>
              </a:solidFill>
              <a:latin typeface="Arial"/>
              <a:ea typeface="Arial"/>
              <a:cs typeface="Arial"/>
              <a:sym typeface="Arial"/>
            </a:endParaRPr>
          </a:p>
          <a:p>
            <a:pPr marL="457200" lvl="0" indent="0" algn="l" rtl="0">
              <a:lnSpc>
                <a:spcPct val="114000"/>
              </a:lnSpc>
              <a:spcBef>
                <a:spcPts val="0"/>
              </a:spcBef>
              <a:spcAft>
                <a:spcPts val="0"/>
              </a:spcAft>
              <a:buClr>
                <a:srgbClr val="000000"/>
              </a:buClr>
              <a:buSzPts val="1100"/>
              <a:buFont typeface="Arial"/>
              <a:buNone/>
            </a:pPr>
            <a:r>
              <a:rPr lang="en-US" sz="1400">
                <a:solidFill>
                  <a:srgbClr val="3F7818"/>
                </a:solidFill>
                <a:latin typeface="Arial"/>
                <a:ea typeface="Arial"/>
                <a:cs typeface="Arial"/>
                <a:sym typeface="Arial"/>
              </a:rPr>
              <a:t>(among some audiences)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Improves Credibility</a:t>
            </a:r>
            <a:endParaRPr sz="2100">
              <a:solidFill>
                <a:srgbClr val="3F7818"/>
              </a:solidFill>
              <a:latin typeface="Arial"/>
              <a:ea typeface="Arial"/>
              <a:cs typeface="Arial"/>
              <a:sym typeface="Arial"/>
            </a:endParaRPr>
          </a:p>
          <a:p>
            <a:pPr marL="457200" lvl="0" indent="0" algn="l" rtl="0">
              <a:lnSpc>
                <a:spcPct val="114000"/>
              </a:lnSpc>
              <a:spcBef>
                <a:spcPts val="0"/>
              </a:spcBef>
              <a:spcAft>
                <a:spcPts val="0"/>
              </a:spcAft>
              <a:buNone/>
            </a:pPr>
            <a:r>
              <a:rPr lang="en-US" sz="1400">
                <a:solidFill>
                  <a:srgbClr val="3F7818"/>
                </a:solidFill>
                <a:latin typeface="Arial"/>
                <a:ea typeface="Arial"/>
                <a:cs typeface="Arial"/>
                <a:sym typeface="Arial"/>
              </a:rPr>
              <a:t>(among some audiences)</a:t>
            </a:r>
            <a:endParaRPr sz="1400">
              <a:solidFill>
                <a:srgbClr val="3F7818"/>
              </a:solidFill>
              <a:latin typeface="Arial"/>
              <a:ea typeface="Arial"/>
              <a:cs typeface="Arial"/>
              <a:sym typeface="Arial"/>
            </a:endParaRPr>
          </a:p>
        </p:txBody>
      </p:sp>
      <p:sp>
        <p:nvSpPr>
          <p:cNvPr id="254" name="Google Shape;254;p25"/>
          <p:cNvSpPr txBox="1">
            <a:spLocks noGrp="1"/>
          </p:cNvSpPr>
          <p:nvPr>
            <p:ph type="title"/>
          </p:nvPr>
        </p:nvSpPr>
        <p:spPr>
          <a:xfrm>
            <a:off x="4813800" y="1111625"/>
            <a:ext cx="4547100" cy="8313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Clr>
                <a:schemeClr val="dk1"/>
              </a:buClr>
              <a:buSzPts val="1100"/>
              <a:buFont typeface="Arial"/>
              <a:buNone/>
            </a:pPr>
            <a:r>
              <a:rPr lang="en-US" sz="2400">
                <a:solidFill>
                  <a:srgbClr val="3F7818"/>
                </a:solidFill>
              </a:rPr>
              <a:t>What It Does Not</a:t>
            </a:r>
            <a:endParaRPr sz="24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Error-Free Auto Coding</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Analytic Thinking</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Eliminate Bias</a:t>
            </a:r>
            <a:endParaRPr sz="2100">
              <a:solidFill>
                <a:srgbClr val="3F7818"/>
              </a:solidFill>
            </a:endParaRPr>
          </a:p>
          <a:p>
            <a:pPr marL="457200" lvl="0" indent="-361950" algn="l" rtl="0">
              <a:lnSpc>
                <a:spcPct val="114000"/>
              </a:lnSpc>
              <a:spcBef>
                <a:spcPts val="0"/>
              </a:spcBef>
              <a:spcAft>
                <a:spcPts val="0"/>
              </a:spcAft>
              <a:buClr>
                <a:srgbClr val="3F7818"/>
              </a:buClr>
              <a:buSzPts val="2100"/>
              <a:buChar char="●"/>
            </a:pPr>
            <a:r>
              <a:rPr lang="en-US" sz="2100">
                <a:solidFill>
                  <a:srgbClr val="3F7818"/>
                </a:solidFill>
              </a:rPr>
              <a:t>Advanced Quantitative Analysis</a:t>
            </a:r>
            <a:endParaRPr sz="2100">
              <a:solidFill>
                <a:srgbClr val="3F7818"/>
              </a:solidFill>
            </a:endParaRPr>
          </a:p>
          <a:p>
            <a:pPr marL="914400" lvl="1" indent="-361950" algn="l" rtl="0">
              <a:lnSpc>
                <a:spcPct val="114000"/>
              </a:lnSpc>
              <a:spcBef>
                <a:spcPts val="0"/>
              </a:spcBef>
              <a:spcAft>
                <a:spcPts val="0"/>
              </a:spcAft>
              <a:buClr>
                <a:srgbClr val="3F7818"/>
              </a:buClr>
              <a:buSzPts val="2100"/>
              <a:buChar char="○"/>
            </a:pPr>
            <a:r>
              <a:rPr lang="en-US" sz="2100">
                <a:solidFill>
                  <a:srgbClr val="3F7818"/>
                </a:solidFill>
              </a:rPr>
              <a:t>MAXQDA engages in some quantitative analysis</a:t>
            </a:r>
            <a:endParaRPr sz="2100">
              <a:solidFill>
                <a:srgbClr val="3F7818"/>
              </a:solidFill>
            </a:endParaRPr>
          </a:p>
          <a:p>
            <a:pPr marL="457200" lvl="0" indent="0" algn="l" rtl="0">
              <a:lnSpc>
                <a:spcPct val="114000"/>
              </a:lnSpc>
              <a:spcBef>
                <a:spcPts val="0"/>
              </a:spcBef>
              <a:spcAft>
                <a:spcPts val="0"/>
              </a:spcAft>
              <a:buNone/>
            </a:pPr>
            <a:endParaRPr sz="2400">
              <a:solidFill>
                <a:srgbClr val="3F7818"/>
              </a:solidFill>
            </a:endParaRPr>
          </a:p>
          <a:p>
            <a:pPr marL="0" lvl="0" indent="0" algn="ctr" rtl="0">
              <a:lnSpc>
                <a:spcPct val="114000"/>
              </a:lnSpc>
              <a:spcBef>
                <a:spcPts val="0"/>
              </a:spcBef>
              <a:spcAft>
                <a:spcPts val="0"/>
              </a:spcAft>
              <a:buClr>
                <a:srgbClr val="000000"/>
              </a:buClr>
              <a:buSzPts val="1100"/>
              <a:buFont typeface="Arial"/>
              <a:buNone/>
            </a:pPr>
            <a:r>
              <a:rPr lang="en-US" sz="2400">
                <a:solidFill>
                  <a:srgbClr val="3F7818"/>
                </a:solidFill>
                <a:latin typeface="Arial"/>
                <a:ea typeface="Arial"/>
                <a:cs typeface="Arial"/>
                <a:sym typeface="Arial"/>
              </a:rPr>
              <a:t>Potential Drawbacks</a:t>
            </a:r>
            <a:endParaRPr sz="24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Requires Learning the Software</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May Force Production of Meaningless Findings</a:t>
            </a:r>
            <a:endParaRPr sz="2100">
              <a:solidFill>
                <a:srgbClr val="3F7818"/>
              </a:solidFill>
              <a:latin typeface="Arial"/>
              <a:ea typeface="Arial"/>
              <a:cs typeface="Arial"/>
              <a:sym typeface="Arial"/>
            </a:endParaRPr>
          </a:p>
          <a:p>
            <a:pPr marL="457200" lvl="0" indent="-361950" algn="l" rtl="0">
              <a:lnSpc>
                <a:spcPct val="114000"/>
              </a:lnSpc>
              <a:spcBef>
                <a:spcPts val="0"/>
              </a:spcBef>
              <a:spcAft>
                <a:spcPts val="0"/>
              </a:spcAft>
              <a:buClr>
                <a:srgbClr val="3F7818"/>
              </a:buClr>
              <a:buSzPts val="2100"/>
              <a:buFont typeface="Arial"/>
              <a:buChar char="●"/>
            </a:pPr>
            <a:r>
              <a:rPr lang="en-US" sz="2100">
                <a:solidFill>
                  <a:srgbClr val="3F7818"/>
                </a:solidFill>
                <a:latin typeface="Arial"/>
                <a:ea typeface="Arial"/>
                <a:cs typeface="Arial"/>
                <a:sym typeface="Arial"/>
              </a:rPr>
              <a:t>May Create Pressure to Engage Excessive Features</a:t>
            </a:r>
            <a:endParaRPr sz="2100">
              <a:solidFill>
                <a:srgbClr val="3F7818"/>
              </a:solidFill>
              <a:latin typeface="Arial"/>
              <a:ea typeface="Arial"/>
              <a:cs typeface="Arial"/>
              <a:sym typeface="Arial"/>
            </a:endParaRPr>
          </a:p>
        </p:txBody>
      </p:sp>
      <p:cxnSp>
        <p:nvCxnSpPr>
          <p:cNvPr id="255" name="Google Shape;255;p25"/>
          <p:cNvCxnSpPr/>
          <p:nvPr/>
        </p:nvCxnSpPr>
        <p:spPr>
          <a:xfrm>
            <a:off x="4798200" y="3914750"/>
            <a:ext cx="4578300" cy="0"/>
          </a:xfrm>
          <a:prstGeom prst="straightConnector1">
            <a:avLst/>
          </a:prstGeom>
          <a:noFill/>
          <a:ln w="9525" cap="flat" cmpd="sng">
            <a:solidFill>
              <a:srgbClr val="3F7818"/>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txBox="1">
            <a:spLocks noGrp="1"/>
          </p:cNvSpPr>
          <p:nvPr>
            <p:ph type="title"/>
          </p:nvPr>
        </p:nvSpPr>
        <p:spPr>
          <a:xfrm>
            <a:off x="158750" y="303750"/>
            <a:ext cx="9027000" cy="5813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accent1"/>
              </a:buClr>
              <a:buSzPts val="3600"/>
              <a:buFont typeface="Trebuchet MS"/>
              <a:buNone/>
            </a:pPr>
            <a:r>
              <a:rPr lang="en-US" sz="3500"/>
              <a:t>Overview of Relevant Software Programs</a:t>
            </a:r>
            <a:endParaRPr sz="3500"/>
          </a:p>
          <a:p>
            <a:pPr marL="0" marR="0" lvl="0" indent="0" algn="l" rtl="0">
              <a:lnSpc>
                <a:spcPct val="115000"/>
              </a:lnSpc>
              <a:spcBef>
                <a:spcPts val="0"/>
              </a:spcBef>
              <a:spcAft>
                <a:spcPts val="0"/>
              </a:spcAft>
              <a:buClr>
                <a:schemeClr val="accent1"/>
              </a:buClr>
              <a:buSzPts val="3600"/>
              <a:buFont typeface="Trebuchet MS"/>
              <a:buNone/>
            </a:pPr>
            <a:endParaRPr sz="900"/>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3"/>
              </a:rPr>
              <a:t>QDA Miner</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4"/>
              </a:rPr>
              <a:t>HyperResearch</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5"/>
              </a:rPr>
              <a:t>ANSWR</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6"/>
              </a:rPr>
              <a:t>Transana</a:t>
            </a:r>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7"/>
              </a:rPr>
              <a:t>Aquad</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(open source)</a:t>
            </a:r>
            <a:endParaRPr sz="2400">
              <a:solidFill>
                <a:schemeClr val="dk1"/>
              </a:solidFill>
              <a:latin typeface="Arial"/>
              <a:ea typeface="Arial"/>
              <a:cs typeface="Arial"/>
              <a:sym typeface="Arial"/>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8"/>
              </a:rPr>
              <a:t>Quirkos</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(visual exports)</a:t>
            </a:r>
            <a:endParaRPr sz="2400">
              <a:solidFill>
                <a:schemeClr val="dk1"/>
              </a:solidFill>
              <a:latin typeface="Arial"/>
              <a:ea typeface="Arial"/>
              <a:cs typeface="Arial"/>
              <a:sym typeface="Arial"/>
            </a:endParaRPr>
          </a:p>
          <a:p>
            <a:pPr marL="2743200" lvl="0" indent="457200" algn="l" rtl="0">
              <a:lnSpc>
                <a:spcPct val="115000"/>
              </a:lnSpc>
              <a:spcBef>
                <a:spcPts val="800"/>
              </a:spcBef>
              <a:spcAft>
                <a:spcPts val="0"/>
              </a:spcAft>
              <a:buClr>
                <a:schemeClr val="dk1"/>
              </a:buClr>
              <a:buSzPts val="1100"/>
              <a:buFont typeface="Arial"/>
              <a:buNone/>
            </a:pPr>
            <a:r>
              <a:rPr lang="en-US" sz="3200" u="sng">
                <a:solidFill>
                  <a:srgbClr val="3F7818"/>
                </a:solidFill>
                <a:latin typeface="Arial"/>
                <a:ea typeface="Arial"/>
                <a:cs typeface="Arial"/>
                <a:sym typeface="Arial"/>
                <a:hlinkClick r:id="rId9"/>
              </a:rPr>
              <a:t>Saturate</a:t>
            </a:r>
            <a:r>
              <a:rPr lang="en-US" sz="2400">
                <a:solidFill>
                  <a:srgbClr val="3F7818"/>
                </a:solidFill>
                <a:latin typeface="Arial"/>
                <a:ea typeface="Arial"/>
                <a:cs typeface="Arial"/>
                <a:sym typeface="Arial"/>
              </a:rPr>
              <a:t> </a:t>
            </a:r>
            <a:r>
              <a:rPr lang="en-US" sz="2400">
                <a:solidFill>
                  <a:schemeClr val="dk1"/>
                </a:solidFill>
                <a:latin typeface="Arial"/>
                <a:ea typeface="Arial"/>
                <a:cs typeface="Arial"/>
                <a:sym typeface="Arial"/>
              </a:rPr>
              <a:t> (app-based)</a:t>
            </a:r>
            <a:endParaRPr sz="3000">
              <a:solidFill>
                <a:srgbClr val="3F7818"/>
              </a:solidFill>
            </a:endParaRPr>
          </a:p>
        </p:txBody>
      </p:sp>
      <p:pic>
        <p:nvPicPr>
          <p:cNvPr id="262" name="Google Shape;262;p26">
            <a:hlinkClick r:id="rId10"/>
          </p:cNvPr>
          <p:cNvPicPr preferRelativeResize="0"/>
          <p:nvPr/>
        </p:nvPicPr>
        <p:blipFill/>
        <p:spPr>
          <a:xfrm>
            <a:off x="348250" y="2707438"/>
            <a:ext cx="2324100" cy="647700"/>
          </a:xfrm>
          <a:prstGeom prst="rect">
            <a:avLst/>
          </a:prstGeom>
          <a:noFill/>
          <a:ln>
            <a:noFill/>
          </a:ln>
        </p:spPr>
      </p:pic>
      <p:pic>
        <p:nvPicPr>
          <p:cNvPr id="263" name="Google Shape;263;p26">
            <a:hlinkClick r:id="rId11"/>
          </p:cNvPr>
          <p:cNvPicPr preferRelativeResize="0"/>
          <p:nvPr/>
        </p:nvPicPr>
        <p:blipFill/>
        <p:spPr>
          <a:xfrm>
            <a:off x="586375" y="1426550"/>
            <a:ext cx="1847850" cy="933450"/>
          </a:xfrm>
          <a:prstGeom prst="rect">
            <a:avLst/>
          </a:prstGeom>
          <a:noFill/>
          <a:ln>
            <a:noFill/>
          </a:ln>
        </p:spPr>
      </p:pic>
      <p:pic>
        <p:nvPicPr>
          <p:cNvPr id="264" name="Google Shape;264;p26">
            <a:hlinkClick r:id="rId12"/>
          </p:cNvPr>
          <p:cNvPicPr preferRelativeResize="0"/>
          <p:nvPr/>
        </p:nvPicPr>
        <p:blipFill/>
        <p:spPr>
          <a:xfrm>
            <a:off x="538750" y="4929750"/>
            <a:ext cx="1943100" cy="447675"/>
          </a:xfrm>
          <a:prstGeom prst="rect">
            <a:avLst/>
          </a:prstGeom>
          <a:noFill/>
          <a:ln>
            <a:noFill/>
          </a:ln>
        </p:spPr>
      </p:pic>
      <p:pic>
        <p:nvPicPr>
          <p:cNvPr id="265" name="Google Shape;265;p26">
            <a:hlinkClick r:id="rId13"/>
          </p:cNvPr>
          <p:cNvPicPr preferRelativeResize="0"/>
          <p:nvPr/>
        </p:nvPicPr>
        <p:blipFill/>
        <p:spPr>
          <a:xfrm>
            <a:off x="619700" y="3550175"/>
            <a:ext cx="1781175" cy="847725"/>
          </a:xfrm>
          <a:prstGeom prst="rect">
            <a:avLst/>
          </a:prstGeom>
          <a:noFill/>
          <a:ln>
            <a:noFill/>
          </a:ln>
        </p:spPr>
      </p:pic>
      <p:pic>
        <p:nvPicPr>
          <p:cNvPr id="266" name="Google Shape;266;p26"/>
          <p:cNvPicPr preferRelativeResize="0"/>
          <p:nvPr/>
        </p:nvPicPr>
        <p:blipFill/>
        <p:spPr>
          <a:xfrm rot="608065">
            <a:off x="7648110" y="4809098"/>
            <a:ext cx="1018907" cy="789653"/>
          </a:xfrm>
          <a:prstGeom prst="rect">
            <a:avLst/>
          </a:prstGeom>
          <a:noFill/>
          <a:ln>
            <a:noFill/>
          </a:ln>
        </p:spPr>
      </p:pic>
      <p:pic>
        <p:nvPicPr>
          <p:cNvPr id="267" name="Google Shape;267;p26"/>
          <p:cNvPicPr preferRelativeResize="0"/>
          <p:nvPr/>
        </p:nvPicPr>
        <p:blipFill/>
        <p:spPr>
          <a:xfrm rot="-157425">
            <a:off x="6986324" y="3755881"/>
            <a:ext cx="2342481" cy="599889"/>
          </a:xfrm>
          <a:prstGeom prst="rect">
            <a:avLst/>
          </a:prstGeom>
          <a:noFill/>
          <a:ln>
            <a:noFill/>
          </a:ln>
        </p:spPr>
      </p:pic>
      <p:pic>
        <p:nvPicPr>
          <p:cNvPr id="268" name="Google Shape;268;p26"/>
          <p:cNvPicPr preferRelativeResize="0"/>
          <p:nvPr/>
        </p:nvPicPr>
        <p:blipFill/>
        <p:spPr>
          <a:xfrm rot="248837">
            <a:off x="6949619" y="2748206"/>
            <a:ext cx="2415899" cy="551175"/>
          </a:xfrm>
          <a:prstGeom prst="rect">
            <a:avLst/>
          </a:prstGeom>
          <a:noFill/>
          <a:ln>
            <a:noFill/>
          </a:ln>
        </p:spPr>
      </p:pic>
      <p:pic>
        <p:nvPicPr>
          <p:cNvPr id="269" name="Google Shape;269;p26"/>
          <p:cNvPicPr preferRelativeResize="0"/>
          <p:nvPr/>
        </p:nvPicPr>
        <p:blipFill/>
        <p:spPr>
          <a:xfrm rot="-416927">
            <a:off x="7152562" y="1501650"/>
            <a:ext cx="2010000" cy="7244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3413</Words>
  <Application>Microsoft Office PowerPoint</Application>
  <PresentationFormat>Widescreen</PresentationFormat>
  <Paragraphs>967</Paragraphs>
  <Slides>73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Montserrat</vt:lpstr>
      <vt:lpstr>Noto Sans Symbols</vt:lpstr>
      <vt:lpstr>Calibri</vt:lpstr>
      <vt:lpstr>Arial</vt:lpstr>
      <vt:lpstr>Times New Roman</vt:lpstr>
      <vt:lpstr>Cambria Math</vt:lpstr>
      <vt:lpstr>Trebuchet MS</vt:lpstr>
      <vt:lpstr>Facet</vt:lpstr>
      <vt:lpstr>Machine Learning with R  using Qualitative Research Codes  Marla Stuart, PhD, MSW Fellow, Berkeley Institute for Data Science Fellow, Guizhou Berkeley Big Data Innovation Research Center March 13, 2019</vt:lpstr>
      <vt:lpstr>It’s Okay Not to Know (IOKN2K) 280 workshops 1,100 consultations working groups special research projects approx. 6,000 scholars served per year</vt:lpstr>
      <vt:lpstr>Agenda Introductions Qualitative Research Coding &amp; Analysis (Josué) Machine Learning with R using Qualitative Research Codes (Marla) Exporting Code Counts into Excel Grouping Data Sources using R ? ? ? ? ?</vt:lpstr>
      <vt:lpstr>Qualitative Research Coding &amp; Analysis What are Codes? What is Coding Coding is a way of organizing the data around some common idea, concept, or category ACROSS sources. </vt:lpstr>
      <vt:lpstr>Qualitative Research Coding &amp; Analysis Multi-Step Nonlinear Process </vt:lpstr>
      <vt:lpstr>Qualitative Research Coding &amp; Analysis Best Practices Treat Coding as an Iterative Process Test and Revise Codes Review Coding Process Actively Work with 20-30 Codes at a Time Break Up the Coding Process Keep a Codebook Memo as You Code</vt:lpstr>
      <vt:lpstr>Qualitative Research Coding &amp; Analysis What is Analysis? </vt:lpstr>
      <vt:lpstr>QDA Software as a Tool for Coding &amp; Analysis </vt:lpstr>
      <vt:lpstr>Overview of Relevant Software Programs  QDA Miner HyperResearch ANSWR Transana Aquad  (open source) Quirkos  (visual exports) Saturate  (app-based)</vt:lpstr>
      <vt:lpstr>Qualitative Research and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Codes distribution</vt:lpstr>
      <vt:lpstr>PowerPoint Presentation</vt:lpstr>
      <vt:lpstr>How many clusters?</vt:lpstr>
      <vt:lpstr>PowerPoint Presentation</vt:lpstr>
      <vt:lpstr>Comparing Models</vt:lpstr>
      <vt:lpstr>PowerPoint Presentation</vt:lpstr>
      <vt:lpstr>Hierarchical Clusters</vt:lpstr>
      <vt:lpstr>PowerPoint Presentation</vt:lpstr>
      <vt:lpstr>Machine Learning with R  using Qualitative Research Codes  Marla Stuart, PhD, MSW Fellow, Berkeley Institute for Data Science Fellow, Guizhou Berkeley Big Data Innovation Research Center March 13, 2019</vt:lpstr>
      <vt:lpstr>It’s Okay Not to Know (IOKN2K) 280 workshops 1,100 consultations working groups special research projects approx. 6,000 scholars served per year</vt:lpstr>
      <vt:lpstr>Agenda Introductions Qualitative Research Coding &amp; Analysis (Josué) Machine Learning with R using Qualitative Research Codes (Marla) Exporting Code Counts into Excel Grouping Data Sources using R ? ? ? ? ?</vt:lpstr>
      <vt:lpstr>Qualitative Research Coding &amp; Analysis What are Codes? What is Coding Coding is a way of organizing the data around some common idea, concept, or category ACROSS sources. </vt:lpstr>
      <vt:lpstr>Qualitative Research Coding &amp; Analysis Multi-Step Nonlinear Process </vt:lpstr>
      <vt:lpstr>Qualitative Research Coding &amp; Analysis Best Practices Treat Coding as an Iterative Process Test and Revise Codes Review Coding Process Actively Work with 20-30 Codes at a Time Break Up the Coding Process Keep a Codebook Memo as You Code</vt:lpstr>
      <vt:lpstr>Qualitative Research Coding &amp; Analysis What is Analysis? </vt:lpstr>
      <vt:lpstr>QDA Software as a Tool for Coding &amp; Analysis </vt:lpstr>
      <vt:lpstr>Overview of Relevant Software Programs  QDA Miner HyperResearch ANSWR Transana Aquad  (open source) Quirkos  (visual exports) Saturate  (app-based)</vt:lpstr>
      <vt:lpstr>Qualitative Research and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(codes)</vt:lpstr>
      <vt:lpstr>PowerPoint Presentation</vt:lpstr>
      <vt:lpstr>Codes distribution</vt:lpstr>
      <vt:lpstr>PowerPoint Presentation</vt:lpstr>
      <vt:lpstr>How many clusters?</vt:lpstr>
      <vt:lpstr>PowerPoint Presentation</vt:lpstr>
      <vt:lpstr>Comparing Models</vt:lpstr>
      <vt:lpstr>PowerPoint Presentation</vt:lpstr>
      <vt:lpstr>Confirming Model Choice</vt:lpstr>
      <vt:lpstr>PowerPoint Presentation</vt:lpstr>
      <vt:lpstr>Hierarchical Clusters</vt:lpstr>
      <vt:lpstr>PowerPoint Presentation</vt:lpstr>
      <vt:lpstr>Hierarchical Clusters: Sample Articles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R  using Qualitative Research Codes  Marla Stuart, PhD, MSW Fellow, Berkeley Institute for Data Science Fellow, Guizhou Berkeley Big Data Innovation Research Center March 13, 2019</dc:title>
  <dc:creator>Marla Stuart</dc:creator>
  <cp:lastModifiedBy>marlastuart</cp:lastModifiedBy>
  <cp:revision>29</cp:revision>
  <dcterms:modified xsi:type="dcterms:W3CDTF">2019-03-13T18:20:27Z</dcterms:modified>
</cp:coreProperties>
</file>